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58"/>
  </p:notesMasterIdLst>
  <p:sldIdLst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  <p:sldId id="396" r:id="rId52"/>
    <p:sldId id="397" r:id="rId53"/>
    <p:sldId id="398" r:id="rId54"/>
    <p:sldId id="399" r:id="rId55"/>
    <p:sldId id="290" r:id="rId56"/>
    <p:sldId id="268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698"/>
    <p:restoredTop sz="96291"/>
  </p:normalViewPr>
  <p:slideViewPr>
    <p:cSldViewPr snapToGrid="0" snapToObjects="1">
      <p:cViewPr varScale="1">
        <p:scale>
          <a:sx n="105" d="100"/>
          <a:sy n="105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629B9-AFAF-4550-986A-2F958166F86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4DB4F-02C1-4F62-8403-AB44044C8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400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Handle SIGINT</a:t>
            </a:r>
            <a:r>
              <a:rPr lang="en-US" baseline="0" dirty="0" smtClean="0"/>
              <a:t> stop print pass</a:t>
            </a:r>
          </a:p>
          <a:p>
            <a:r>
              <a:rPr lang="en-US" baseline="0" dirty="0" smtClean="0"/>
              <a:t>Pass the signal with continue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664D5-E2FB-4638-96A7-C4BDC97D0A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39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Catchpoints</a:t>
            </a:r>
            <a:r>
              <a:rPr lang="en-US" dirty="0" smtClean="0"/>
              <a:t>     </a:t>
            </a:r>
          </a:p>
          <a:p>
            <a:r>
              <a:rPr lang="en-US" dirty="0" err="1" smtClean="0"/>
              <a:t>catchpoint</a:t>
            </a:r>
            <a:r>
              <a:rPr lang="en-US" dirty="0" smtClean="0"/>
              <a:t> catch</a:t>
            </a:r>
          </a:p>
          <a:p>
            <a:r>
              <a:rPr lang="en-US" dirty="0" err="1" smtClean="0"/>
              <a:t>catchpoint</a:t>
            </a:r>
            <a:r>
              <a:rPr lang="en-US" dirty="0" smtClean="0"/>
              <a:t> </a:t>
            </a:r>
            <a:r>
              <a:rPr lang="en-US" dirty="0" err="1" smtClean="0"/>
              <a:t>syscall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nanosleep</a:t>
            </a:r>
            <a:r>
              <a:rPr lang="en-US" baseline="0" dirty="0" smtClean="0"/>
              <a:t>   // </a:t>
            </a:r>
            <a:r>
              <a:rPr lang="en-US" baseline="0" dirty="0" err="1" smtClean="0"/>
              <a:t>syscall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nanosleep</a:t>
            </a:r>
            <a:endParaRPr lang="en-US" baseline="0" dirty="0" smtClean="0"/>
          </a:p>
          <a:p>
            <a:r>
              <a:rPr lang="en-US" baseline="0" dirty="0" err="1" smtClean="0"/>
              <a:t>catchpoint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syscall</a:t>
            </a:r>
            <a:r>
              <a:rPr lang="en-US" baseline="0" dirty="0" smtClean="0"/>
              <a:t> 100 // </a:t>
            </a:r>
            <a:r>
              <a:rPr lang="en-US" baseline="0" dirty="0" err="1" smtClean="0"/>
              <a:t>syscall</a:t>
            </a:r>
            <a:r>
              <a:rPr lang="en-US" baseline="0" dirty="0" smtClean="0"/>
              <a:t> 100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664D5-E2FB-4638-96A7-C4BDC97D0AF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46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</a:t>
            </a:r>
            <a:r>
              <a:rPr lang="en-US" baseline="0" dirty="0" smtClean="0"/>
              <a:t> also do multi-process debugging  --  </a:t>
            </a:r>
          </a:p>
          <a:p>
            <a:r>
              <a:rPr lang="en-US" baseline="0" dirty="0" smtClean="0"/>
              <a:t>info inferiors</a:t>
            </a:r>
          </a:p>
          <a:p>
            <a:r>
              <a:rPr lang="en-US" dirty="0" smtClean="0"/>
              <a:t>i</a:t>
            </a:r>
            <a:r>
              <a:rPr lang="en-US" smtClean="0"/>
              <a:t>nferior </a:t>
            </a:r>
            <a:r>
              <a:rPr lang="en-US" dirty="0" smtClean="0"/>
              <a:t>&lt;</a:t>
            </a:r>
            <a:r>
              <a:rPr lang="en-US" dirty="0" err="1" smtClean="0"/>
              <a:t>num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664D5-E2FB-4638-96A7-C4BDC97D0AF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86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1FA3111D-831A-4CC8-BC28-D5B1B5E5C511}" type="slidenum">
              <a:rPr lang="en-US" altLang="x-none" sz="1300" smtClean="0"/>
              <a:pPr>
                <a:spcBef>
                  <a:spcPct val="0"/>
                </a:spcBef>
              </a:pPr>
              <a:t>33</a:t>
            </a:fld>
            <a:endParaRPr lang="en-US" altLang="x-none" sz="130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4175" y="685800"/>
            <a:ext cx="6092825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225" y="4346575"/>
            <a:ext cx="5035550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x-none" altLang="x-none" smtClean="0">
              <a:cs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A5251BE-40C9-4D25-B36E-6F73E6D0C3B3}" type="slidenum">
              <a:rPr lang="en-US" altLang="x-none" sz="1300" smtClean="0"/>
              <a:pPr>
                <a:spcBef>
                  <a:spcPct val="0"/>
                </a:spcBef>
              </a:pPr>
              <a:t>34</a:t>
            </a:fld>
            <a:endParaRPr lang="en-US" altLang="x-none" sz="13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7350" y="687388"/>
            <a:ext cx="6088063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4988"/>
            <a:ext cx="5032375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x-none" altLang="x-none" smtClean="0">
              <a:cs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2C9ED50-E395-424D-902A-8C5661D75CFD}" type="slidenum">
              <a:rPr lang="en-US" altLang="x-none" sz="1300" smtClean="0"/>
              <a:pPr>
                <a:spcBef>
                  <a:spcPct val="0"/>
                </a:spcBef>
              </a:pPr>
              <a:t>39</a:t>
            </a:fld>
            <a:endParaRPr lang="en-US" altLang="x-none" sz="1300" smtClean="0"/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0" tIns="45630" rIns="91260" bIns="45630" anchor="b"/>
          <a:lstStyle>
            <a:lvl1pPr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</a:pPr>
            <a:fld id="{BDEFF174-E804-4DCD-A8A0-9037B2E8E157}" type="slidenum">
              <a:rPr lang="en-US" altLang="x-none" sz="1100">
                <a:solidFill>
                  <a:srgbClr val="000000"/>
                </a:solidFill>
                <a:cs typeface="Calibri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</a:pPr>
              <a:t>39</a:t>
            </a:fld>
            <a:endParaRPr lang="en-US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0" tIns="45630" rIns="91260" bIns="45630" anchor="b"/>
          <a:lstStyle>
            <a:lvl1pPr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0" tIns="45630" rIns="91260" bIns="45630"/>
          <a:lstStyle>
            <a:lvl1pPr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0" tIns="45630" rIns="91260" bIns="45630"/>
          <a:lstStyle>
            <a:lvl1pPr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1800">
              <a:spcBef>
                <a:spcPct val="30000"/>
              </a:spcBef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18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31800" algn="l"/>
                <a:tab pos="863600" algn="l"/>
                <a:tab pos="1296988" algn="l"/>
                <a:tab pos="1728788" algn="l"/>
                <a:tab pos="2162175" algn="l"/>
                <a:tab pos="2593975" algn="l"/>
                <a:tab pos="3025775" algn="l"/>
                <a:tab pos="3459163" algn="l"/>
                <a:tab pos="3890963" algn="l"/>
                <a:tab pos="4324350" algn="l"/>
                <a:tab pos="4756150" algn="l"/>
                <a:tab pos="5189538" algn="l"/>
                <a:tab pos="5621338" algn="l"/>
                <a:tab pos="6053138" algn="l"/>
                <a:tab pos="6486525" algn="l"/>
                <a:tab pos="6918325" algn="l"/>
                <a:tab pos="7351713" algn="l"/>
                <a:tab pos="7783513" algn="l"/>
                <a:tab pos="8215313" algn="l"/>
                <a:tab pos="86487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48135" name="Text Box 6"/>
          <p:cNvSpPr txBox="1">
            <a:spLocks noChangeArrowheads="1"/>
          </p:cNvSpPr>
          <p:nvPr/>
        </p:nvSpPr>
        <p:spPr bwMode="auto">
          <a:xfrm>
            <a:off x="1179513" y="685800"/>
            <a:ext cx="4500562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6493" tIns="43247" rIns="86493" bIns="43247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x-none" altLang="x-none" sz="1800">
              <a:cs typeface="Calibri" pitchFamily="34" charset="0"/>
            </a:endParaRPr>
          </a:p>
        </p:txBody>
      </p:sp>
      <p:sp>
        <p:nvSpPr>
          <p:cNvPr id="48136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x-none" dirty="0" err="1" smtClean="0">
                <a:cs typeface="Calibri" pitchFamily="34" charset="0"/>
              </a:rPr>
              <a:t>Gcc</a:t>
            </a:r>
            <a:r>
              <a:rPr lang="en-US" altLang="x-none" dirty="0" smtClean="0">
                <a:cs typeface="Calibri" pitchFamily="34" charset="0"/>
              </a:rPr>
              <a:t> –g –</a:t>
            </a:r>
            <a:r>
              <a:rPr lang="en-US" altLang="x-none" dirty="0" err="1" smtClean="0">
                <a:cs typeface="Calibri" pitchFamily="34" charset="0"/>
              </a:rPr>
              <a:t>fsanitize</a:t>
            </a:r>
            <a:r>
              <a:rPr lang="en-US" altLang="x-none" dirty="0" smtClean="0">
                <a:cs typeface="Calibri" pitchFamily="34" charset="0"/>
              </a:rPr>
              <a:t>=address –static-</a:t>
            </a:r>
            <a:r>
              <a:rPr lang="en-US" altLang="x-none" dirty="0" err="1" smtClean="0">
                <a:cs typeface="Calibri" pitchFamily="34" charset="0"/>
              </a:rPr>
              <a:t>libasan</a:t>
            </a:r>
            <a:r>
              <a:rPr lang="en-US" altLang="x-none" dirty="0" smtClean="0">
                <a:cs typeface="Calibri" pitchFamily="34" charset="0"/>
              </a:rPr>
              <a:t> </a:t>
            </a:r>
            <a:r>
              <a:rPr lang="en-US" altLang="x-none" dirty="0" err="1" smtClean="0">
                <a:cs typeface="Calibri" pitchFamily="34" charset="0"/>
              </a:rPr>
              <a:t>out_bounds.c</a:t>
            </a:r>
            <a:r>
              <a:rPr lang="en-US" altLang="x-none" dirty="0" smtClean="0">
                <a:cs typeface="Calibri" pitchFamily="34" charset="0"/>
              </a:rPr>
              <a:t>    </a:t>
            </a:r>
            <a:r>
              <a:rPr lang="en-US" altLang="x-none" dirty="0" err="1" smtClean="0">
                <a:cs typeface="Calibri" pitchFamily="34" charset="0"/>
              </a:rPr>
              <a:t>AddressSanitizer</a:t>
            </a:r>
            <a:r>
              <a:rPr lang="en-US" altLang="x-none" dirty="0" smtClean="0">
                <a:cs typeface="Calibri" pitchFamily="34" charset="0"/>
              </a:rPr>
              <a:t>, </a:t>
            </a:r>
            <a:r>
              <a:rPr lang="en-US" altLang="x-none" dirty="0" err="1" smtClean="0">
                <a:cs typeface="Calibri" pitchFamily="34" charset="0"/>
              </a:rPr>
              <a:t>MemorySanitizer</a:t>
            </a:r>
            <a:r>
              <a:rPr lang="en-US" altLang="x-none" dirty="0" smtClean="0">
                <a:cs typeface="Calibri" pitchFamily="34" charset="0"/>
              </a:rPr>
              <a:t>,</a:t>
            </a:r>
            <a:r>
              <a:rPr lang="en-US" altLang="x-none" baseline="0" dirty="0" smtClean="0">
                <a:cs typeface="Calibri" pitchFamily="34" charset="0"/>
              </a:rPr>
              <a:t> </a:t>
            </a:r>
            <a:r>
              <a:rPr lang="en-US" altLang="x-none" baseline="0" dirty="0" err="1" smtClean="0">
                <a:cs typeface="Calibri" pitchFamily="34" charset="0"/>
              </a:rPr>
              <a:t>ThreadSanitizer</a:t>
            </a:r>
            <a:r>
              <a:rPr lang="en-US" altLang="x-none" baseline="0" dirty="0" smtClean="0">
                <a:cs typeface="Calibri" pitchFamily="34" charset="0"/>
              </a:rPr>
              <a:t>, </a:t>
            </a:r>
            <a:r>
              <a:rPr lang="en-US" altLang="x-none" baseline="0" dirty="0" err="1" smtClean="0">
                <a:cs typeface="Calibri" pitchFamily="34" charset="0"/>
              </a:rPr>
              <a:t>LeakSanitizer</a:t>
            </a:r>
            <a:endParaRPr lang="en-US" altLang="x-none" baseline="0" dirty="0" smtClean="0">
              <a:cs typeface="Calibri" pitchFamily="34" charset="0"/>
            </a:endParaRPr>
          </a:p>
          <a:p>
            <a:pPr eaLnBrk="1" hangingPunct="1"/>
            <a:r>
              <a:rPr lang="en-US" altLang="x-none" baseline="0" dirty="0" smtClean="0">
                <a:cs typeface="Calibri" pitchFamily="34" charset="0"/>
              </a:rPr>
              <a:t>Record</a:t>
            </a:r>
          </a:p>
          <a:p>
            <a:pPr eaLnBrk="1" hangingPunct="1"/>
            <a:r>
              <a:rPr lang="en-US" altLang="x-none" baseline="0" dirty="0" smtClean="0">
                <a:cs typeface="Calibri" pitchFamily="34" charset="0"/>
              </a:rPr>
              <a:t>Reverse-</a:t>
            </a:r>
            <a:r>
              <a:rPr lang="en-US" altLang="x-none" baseline="0" smtClean="0">
                <a:cs typeface="Calibri" pitchFamily="34" charset="0"/>
              </a:rPr>
              <a:t>stepi</a:t>
            </a:r>
            <a:endParaRPr lang="x-none" altLang="x-none" smtClean="0">
              <a:cs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x-none" smtClean="0">
                <a:latin typeface="Arial" charset="0"/>
                <a:cs typeface="Arial" charset="0"/>
              </a:rPr>
              <a:t>Note: As of  August, 2012 work was still ongoing to convert LTTV Viewer over to CTF.  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BA3ED226-8E89-45F7-AC30-A97EE67C11F8}" type="slidenum">
              <a:rPr lang="en-US" altLang="x-none" sz="1300" smtClean="0">
                <a:latin typeface="Arial" charset="0"/>
                <a:cs typeface="Arial" charset="0"/>
              </a:rPr>
              <a:pPr>
                <a:spcBef>
                  <a:spcPct val="0"/>
                </a:spcBef>
              </a:pPr>
              <a:t>44</a:t>
            </a:fld>
            <a:endParaRPr lang="en-US" altLang="x-none" sz="13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F484BE3B-DE3F-4A41-A3C9-13C309A8422F}" type="slidenum">
              <a:rPr lang="en-US" altLang="x-none" sz="1300" smtClean="0">
                <a:latin typeface="Arial" charset="0"/>
                <a:cs typeface="Arial" charset="0"/>
              </a:rPr>
              <a:pPr>
                <a:spcBef>
                  <a:spcPct val="0"/>
                </a:spcBef>
              </a:pPr>
              <a:t>48</a:t>
            </a:fld>
            <a:endParaRPr lang="en-US" altLang="x-none" sz="1300" smtClean="0">
              <a:latin typeface="Arial" charset="0"/>
              <a:cs typeface="Arial" charset="0"/>
            </a:endParaRP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 anchor="b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fld id="{FF6EF1C4-9532-4240-A2E5-CF13B16910DB}" type="slidenum">
              <a:rPr lang="en-US" altLang="x-none" sz="110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ct val="45000"/>
              </a:pPr>
              <a:t>48</a:t>
            </a:fld>
            <a:endParaRPr lang="en-US" altLang="x-none" sz="1100">
              <a:solidFill>
                <a:srgbClr val="000000"/>
              </a:solidFill>
            </a:endParaRP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 anchor="b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</a:endParaRPr>
          </a:p>
        </p:txBody>
      </p:sp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</a:endParaRPr>
          </a:p>
        </p:txBody>
      </p:sp>
      <p:sp>
        <p:nvSpPr>
          <p:cNvPr id="38918" name="Text Box 5"/>
          <p:cNvSpPr txBox="1">
            <a:spLocks noChangeArrowheads="1"/>
          </p:cNvSpPr>
          <p:nvPr/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</a:endParaRPr>
          </a:p>
        </p:txBody>
      </p:sp>
      <p:sp>
        <p:nvSpPr>
          <p:cNvPr id="38919" name="Text Box 6"/>
          <p:cNvSpPr txBox="1">
            <a:spLocks noChangeArrowheads="1"/>
          </p:cNvSpPr>
          <p:nvPr/>
        </p:nvSpPr>
        <p:spPr bwMode="auto">
          <a:xfrm>
            <a:off x="1179513" y="685800"/>
            <a:ext cx="4500562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6477" tIns="43237" rIns="86477" bIns="43237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x-none" altLang="x-none" sz="1800">
              <a:latin typeface="Arial" charset="0"/>
            </a:endParaRPr>
          </a:p>
        </p:txBody>
      </p:sp>
      <p:sp>
        <p:nvSpPr>
          <p:cNvPr id="38920" name="Rectangle 7"/>
          <p:cNvSpPr>
            <a:spLocks noGrp="1" noChangeArrowheads="1"/>
          </p:cNvSpPr>
          <p:nvPr>
            <p:ph type="body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x-none" altLang="x-none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B8CEA513-9466-45EE-A29D-76DD3C3D869A}" type="slidenum">
              <a:rPr lang="en-US" altLang="x-none" sz="1300" smtClean="0"/>
              <a:pPr>
                <a:spcBef>
                  <a:spcPct val="0"/>
                </a:spcBef>
              </a:pPr>
              <a:t>49</a:t>
            </a:fld>
            <a:endParaRPr lang="en-US" altLang="x-none" sz="1300" smtClean="0"/>
          </a:p>
        </p:txBody>
      </p:sp>
      <p:sp>
        <p:nvSpPr>
          <p:cNvPr id="59395" name="Text Box 2"/>
          <p:cNvSpPr txBox="1">
            <a:spLocks noChangeArrowheads="1"/>
          </p:cNvSpPr>
          <p:nvPr/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 anchor="b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fld id="{27AE8C87-FA6E-4B5F-9CFC-3AC42056577E}" type="slidenum">
              <a:rPr lang="en-US" altLang="x-none" sz="1100">
                <a:solidFill>
                  <a:srgbClr val="000000"/>
                </a:solidFill>
                <a:cs typeface="Calibri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ct val="45000"/>
              </a:pPr>
              <a:t>49</a:t>
            </a:fld>
            <a:endParaRPr lang="en-US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9396" name="Text Box 3"/>
          <p:cNvSpPr txBox="1">
            <a:spLocks noChangeArrowheads="1"/>
          </p:cNvSpPr>
          <p:nvPr/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 anchor="b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9397" name="Text Box 4"/>
          <p:cNvSpPr txBox="1">
            <a:spLocks noChangeArrowheads="1"/>
          </p:cNvSpPr>
          <p:nvPr/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9398" name="Text Box 5"/>
          <p:cNvSpPr txBox="1">
            <a:spLocks noChangeArrowheads="1"/>
          </p:cNvSpPr>
          <p:nvPr/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42" tIns="45622" rIns="91242" bIns="45622"/>
          <a:lstStyle>
            <a:lvl1pPr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30213">
              <a:spcBef>
                <a:spcPct val="30000"/>
              </a:spcBef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30213" eaLnBrk="0" fontAlgn="base" hangingPunct="0">
              <a:spcBef>
                <a:spcPct val="30000"/>
              </a:spcBef>
              <a:spcAft>
                <a:spcPct val="0"/>
              </a:spcAft>
              <a:tabLst>
                <a:tab pos="682625" algn="l"/>
                <a:tab pos="1366838" algn="l"/>
                <a:tab pos="2051050" algn="l"/>
                <a:tab pos="273685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ct val="45000"/>
            </a:pPr>
            <a:endParaRPr lang="x-none" altLang="x-none" sz="110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9399" name="Text Box 6"/>
          <p:cNvSpPr txBox="1">
            <a:spLocks noChangeArrowheads="1"/>
          </p:cNvSpPr>
          <p:nvPr/>
        </p:nvSpPr>
        <p:spPr bwMode="auto">
          <a:xfrm>
            <a:off x="1179513" y="685800"/>
            <a:ext cx="4500562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6477" tIns="43237" rIns="86477" bIns="43237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x-none" altLang="x-none" sz="1800">
              <a:cs typeface="Calibri" pitchFamily="34" charset="0"/>
            </a:endParaRPr>
          </a:p>
        </p:txBody>
      </p:sp>
      <p:sp>
        <p:nvSpPr>
          <p:cNvPr id="59400" name="Rectangle 7"/>
          <p:cNvSpPr>
            <a:spLocks noGrp="1" noChangeArrowheads="1"/>
          </p:cNvSpPr>
          <p:nvPr>
            <p:ph type="body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x-none" altLang="x-none" smtClean="0">
              <a:cs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F05D37-B7E0-0849-ADE1-6987C25274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40B8108-B6BB-274E-B843-4DF0F9254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874ECB0-4195-F04D-9150-B73AFBD62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6422D1-02C6-9446-B1CA-3302A0456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8CE9DC-9936-9246-A773-C0D666D5A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2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128C1C-6FFE-DE42-A49E-BB1F8081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1B0A096-EB03-994B-B91F-A303B566D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786764-6E23-D64D-B615-333A4D59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D10D14-837A-2444-B080-0D92B145B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09B36D4-E71A-3E4C-894B-8477CD200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26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1B53FCF-90B6-1749-B080-99047A67F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12D3E34-89B0-4D45-80A9-2D8E28D13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AAC8515-E575-974A-A532-FD604B8A1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CB87D2-3AEC-774B-8935-8C73C3D98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A72926-82F6-B841-B09B-F855D2841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07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45058" y="2375556"/>
            <a:ext cx="7724105" cy="1761809"/>
          </a:xfrm>
          <a:solidFill>
            <a:schemeClr val="bg1"/>
          </a:solidFill>
        </p:spPr>
        <p:txBody>
          <a:bodyPr lIns="360000" anchor="ctr">
            <a:noAutofit/>
          </a:bodyPr>
          <a:lstStyle>
            <a:lvl1pPr marL="0" indent="0" algn="l">
              <a:buNone/>
              <a:defRPr sz="6400" b="1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Click to Edit Title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45058" y="4251344"/>
            <a:ext cx="4034671" cy="537475"/>
          </a:xfrm>
          <a:solidFill>
            <a:schemeClr val="tx1"/>
          </a:solidFill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Title / Subtitle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472" y="786295"/>
            <a:ext cx="5847077" cy="1024836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80446" y="5960223"/>
            <a:ext cx="2867292" cy="537475"/>
          </a:xfrm>
          <a:noFill/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1867" b="0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@</a:t>
            </a:r>
            <a:r>
              <a:rPr lang="en-CA" dirty="0" err="1"/>
              <a:t>twitterhandle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799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45057" y="2375556"/>
            <a:ext cx="7724105" cy="1761809"/>
          </a:xfrm>
          <a:solidFill>
            <a:schemeClr val="bg1"/>
          </a:solidFill>
        </p:spPr>
        <p:txBody>
          <a:bodyPr lIns="360000" anchor="ctr">
            <a:noAutofit/>
          </a:bodyPr>
          <a:lstStyle>
            <a:lvl1pPr marL="0" indent="0" algn="l">
              <a:buNone/>
              <a:defRPr sz="6400" b="1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Click to Edit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45057" y="4251344"/>
            <a:ext cx="4034671" cy="537475"/>
          </a:xfrm>
          <a:solidFill>
            <a:schemeClr val="tx1"/>
          </a:solidFill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Title / Subtitle Here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445" y="678687"/>
            <a:ext cx="4053944" cy="1240052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80446" y="5960223"/>
            <a:ext cx="2867292" cy="537475"/>
          </a:xfrm>
          <a:noFill/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1867" b="0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@</a:t>
            </a:r>
            <a:r>
              <a:rPr lang="en-CA" dirty="0" err="1"/>
              <a:t>twitterhandle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104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45058" y="2375556"/>
            <a:ext cx="7724105" cy="1761809"/>
          </a:xfrm>
          <a:solidFill>
            <a:schemeClr val="bg1"/>
          </a:solidFill>
        </p:spPr>
        <p:txBody>
          <a:bodyPr lIns="360000" anchor="ctr">
            <a:noAutofit/>
          </a:bodyPr>
          <a:lstStyle>
            <a:lvl1pPr marL="0" indent="0" algn="l">
              <a:buNone/>
              <a:defRPr sz="6400" b="1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Click to Edit Title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45058" y="4251344"/>
            <a:ext cx="4034671" cy="537475"/>
          </a:xfrm>
          <a:solidFill>
            <a:schemeClr val="tx1"/>
          </a:solidFill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Title / Subtitle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058" y="548482"/>
            <a:ext cx="3430367" cy="1500463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80446" y="5960223"/>
            <a:ext cx="2867292" cy="537475"/>
          </a:xfrm>
          <a:noFill/>
          <a:ln>
            <a:noFill/>
          </a:ln>
        </p:spPr>
        <p:txBody>
          <a:bodyPr lIns="360000">
            <a:noAutofit/>
          </a:bodyPr>
          <a:lstStyle>
            <a:lvl1pPr marL="0" indent="0" algn="l">
              <a:buNone/>
              <a:defRPr sz="1867" b="0" i="0">
                <a:solidFill>
                  <a:schemeClr val="bg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 smtClean="0"/>
              <a:t>@</a:t>
            </a:r>
            <a:r>
              <a:rPr lang="en-CA" dirty="0" err="1" smtClean="0"/>
              <a:t>hungjar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036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774" y="2511279"/>
            <a:ext cx="10358455" cy="181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46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"/>
            <a:ext cx="12191995" cy="68579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6507" y="1850393"/>
            <a:ext cx="9558987" cy="29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44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7256" y="1493696"/>
            <a:ext cx="8897488" cy="38918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10604"/>
            <a:ext cx="12191995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02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735392"/>
            <a:ext cx="12192000" cy="58602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5864" y="53889"/>
            <a:ext cx="11186537" cy="653979"/>
          </a:xfrm>
        </p:spPr>
        <p:txBody>
          <a:bodyPr>
            <a:normAutofit/>
          </a:bodyPr>
          <a:lstStyle>
            <a:lvl1pPr algn="l">
              <a:defRPr sz="3733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69335" y="863972"/>
            <a:ext cx="11851226" cy="5676972"/>
          </a:xfrm>
        </p:spPr>
        <p:txBody>
          <a:bodyPr>
            <a:normAutofit/>
          </a:bodyPr>
          <a:lstStyle>
            <a:lvl1pPr>
              <a:buClr>
                <a:srgbClr val="7C4597"/>
              </a:buClr>
              <a:defRPr sz="3200">
                <a:latin typeface="Arial"/>
                <a:cs typeface="Arial"/>
              </a:defRPr>
            </a:lvl1pPr>
            <a:lvl2pPr>
              <a:buClr>
                <a:srgbClr val="7C4597"/>
              </a:buClr>
              <a:defRPr sz="2400">
                <a:latin typeface="Arial"/>
                <a:cs typeface="Arial"/>
              </a:defRPr>
            </a:lvl2pPr>
            <a:lvl3pPr>
              <a:buClr>
                <a:srgbClr val="7C4597"/>
              </a:buClr>
              <a:defRPr sz="2000">
                <a:latin typeface="Arial"/>
                <a:cs typeface="Arial"/>
              </a:defRPr>
            </a:lvl3pPr>
            <a:lvl4pPr>
              <a:buClr>
                <a:srgbClr val="7C4597"/>
              </a:buClr>
              <a:defRPr sz="2000">
                <a:latin typeface="Arial"/>
                <a:cs typeface="Arial"/>
              </a:defRPr>
            </a:lvl4pPr>
            <a:lvl5pPr>
              <a:buClr>
                <a:srgbClr val="7C4597"/>
              </a:buClr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0849" y="5711385"/>
            <a:ext cx="1539712" cy="829559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-3" y="6595673"/>
            <a:ext cx="12192003" cy="26232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0455335" y="6558792"/>
            <a:ext cx="1787471" cy="34053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2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067" dirty="0">
                <a:solidFill>
                  <a:srgbClr val="EC4C7F"/>
                </a:solidFill>
              </a:rPr>
              <a:t>#</a:t>
            </a:r>
            <a:r>
              <a:rPr lang="en-US" sz="5067" dirty="0" err="1">
                <a:solidFill>
                  <a:srgbClr val="EC4C7F"/>
                </a:solidFill>
              </a:rPr>
              <a:t>ossummit</a:t>
            </a:r>
            <a:r>
              <a:rPr lang="en-US" sz="5067" dirty="0">
                <a:solidFill>
                  <a:srgbClr val="EC4C7F"/>
                </a:solidFill>
              </a:rPr>
              <a:t>  #</a:t>
            </a:r>
            <a:r>
              <a:rPr lang="en-US" sz="5067" dirty="0" err="1">
                <a:solidFill>
                  <a:srgbClr val="EC4C7F"/>
                </a:solidFill>
              </a:rPr>
              <a:t>lfelc</a:t>
            </a:r>
            <a:endParaRPr lang="en-US" sz="1333" b="1" dirty="0">
              <a:solidFill>
                <a:srgbClr val="EC4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901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735392"/>
            <a:ext cx="12192000" cy="58602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5864" y="53889"/>
            <a:ext cx="11186537" cy="653979"/>
          </a:xfrm>
        </p:spPr>
        <p:txBody>
          <a:bodyPr>
            <a:normAutofit/>
          </a:bodyPr>
          <a:lstStyle>
            <a:lvl1pPr algn="l">
              <a:defRPr sz="3733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11015" y="832338"/>
            <a:ext cx="11664462" cy="5615353"/>
          </a:xfrm>
        </p:spPr>
        <p:txBody>
          <a:bodyPr>
            <a:normAutofit/>
          </a:bodyPr>
          <a:lstStyle>
            <a:lvl1pPr>
              <a:buClr>
                <a:srgbClr val="7C4597"/>
              </a:buClr>
              <a:defRPr sz="3200">
                <a:latin typeface="Arial"/>
                <a:cs typeface="Arial"/>
              </a:defRPr>
            </a:lvl1pPr>
            <a:lvl2pPr>
              <a:buClr>
                <a:srgbClr val="7C4597"/>
              </a:buClr>
              <a:defRPr sz="2800">
                <a:latin typeface="Arial"/>
                <a:cs typeface="Arial"/>
              </a:defRPr>
            </a:lvl2pPr>
            <a:lvl3pPr>
              <a:buClr>
                <a:srgbClr val="7C4597"/>
              </a:buClr>
              <a:defRPr sz="2000">
                <a:latin typeface="Arial"/>
                <a:cs typeface="Arial"/>
              </a:defRPr>
            </a:lvl3pPr>
            <a:lvl4pPr>
              <a:buClr>
                <a:srgbClr val="7C4597"/>
              </a:buClr>
              <a:defRPr sz="2000">
                <a:latin typeface="Arial"/>
                <a:cs typeface="Arial"/>
              </a:defRPr>
            </a:lvl4pPr>
            <a:lvl5pPr>
              <a:buClr>
                <a:srgbClr val="7C4597"/>
              </a:buClr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0849" y="5711385"/>
            <a:ext cx="1539712" cy="829559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-3" y="6595673"/>
            <a:ext cx="12192003" cy="26232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1153453" y="6537472"/>
            <a:ext cx="1043551" cy="34053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33" dirty="0">
                <a:solidFill>
                  <a:srgbClr val="EC4C7F"/>
                </a:solidFill>
              </a:rPr>
              <a:t> #</a:t>
            </a:r>
            <a:r>
              <a:rPr lang="en-US" sz="1333" dirty="0" err="1">
                <a:solidFill>
                  <a:srgbClr val="EC4C7F"/>
                </a:solidFill>
              </a:rPr>
              <a:t>ossna</a:t>
            </a:r>
            <a:endParaRPr lang="en-US" sz="1333" b="1" dirty="0">
              <a:solidFill>
                <a:srgbClr val="EC4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90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4043B-669D-2540-AB11-0A28E341A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362A1BF-81F4-CB42-B5DF-A8CD44F27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7F6694C-84B2-094C-8A6D-29895498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338713-4D18-074D-AACE-3D43E3BF8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5BD2DE0-2FEB-E748-8780-7B722FD70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353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735392"/>
            <a:ext cx="12192000" cy="58602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5864" y="53889"/>
            <a:ext cx="11186537" cy="653979"/>
          </a:xfrm>
        </p:spPr>
        <p:txBody>
          <a:bodyPr>
            <a:normAutofit/>
          </a:bodyPr>
          <a:lstStyle>
            <a:lvl1pPr algn="l">
              <a:defRPr sz="3733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57612" y="852249"/>
            <a:ext cx="11862949" cy="5688695"/>
          </a:xfrm>
        </p:spPr>
        <p:txBody>
          <a:bodyPr>
            <a:normAutofit/>
          </a:bodyPr>
          <a:lstStyle>
            <a:lvl1pPr>
              <a:buClr>
                <a:srgbClr val="7C4597"/>
              </a:buClr>
              <a:defRPr sz="3200">
                <a:latin typeface="Arial"/>
                <a:cs typeface="Arial"/>
              </a:defRPr>
            </a:lvl1pPr>
            <a:lvl2pPr>
              <a:buClr>
                <a:srgbClr val="7C4597"/>
              </a:buClr>
              <a:defRPr sz="2400">
                <a:latin typeface="Arial"/>
                <a:cs typeface="Arial"/>
              </a:defRPr>
            </a:lvl2pPr>
            <a:lvl3pPr>
              <a:buClr>
                <a:srgbClr val="7C4597"/>
              </a:buClr>
              <a:defRPr sz="2000">
                <a:latin typeface="Arial"/>
                <a:cs typeface="Arial"/>
              </a:defRPr>
            </a:lvl3pPr>
            <a:lvl4pPr>
              <a:buClr>
                <a:srgbClr val="7C4597"/>
              </a:buClr>
              <a:defRPr sz="2000">
                <a:latin typeface="Arial"/>
                <a:cs typeface="Arial"/>
              </a:defRPr>
            </a:lvl4pPr>
            <a:lvl5pPr>
              <a:buClr>
                <a:srgbClr val="7C4597"/>
              </a:buClr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0849" y="5711385"/>
            <a:ext cx="1539712" cy="829559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-3" y="6595673"/>
            <a:ext cx="12192003" cy="26232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1266577" y="6547148"/>
            <a:ext cx="1043551" cy="34053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33" dirty="0">
                <a:solidFill>
                  <a:srgbClr val="EC4C7F"/>
                </a:solidFill>
              </a:rPr>
              <a:t> #</a:t>
            </a:r>
            <a:r>
              <a:rPr lang="en-US" sz="1333" dirty="0" err="1">
                <a:solidFill>
                  <a:srgbClr val="EC4C7F"/>
                </a:solidFill>
              </a:rPr>
              <a:t>lfelc</a:t>
            </a:r>
            <a:endParaRPr lang="en-US" sz="1333" b="1" dirty="0">
              <a:solidFill>
                <a:srgbClr val="EC4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353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gradFill>
          <a:gsLst>
            <a:gs pos="100000">
              <a:srgbClr val="DB2430"/>
            </a:gs>
            <a:gs pos="18000">
              <a:srgbClr val="7C44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131217" y="0"/>
            <a:ext cx="1106078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" y="3"/>
            <a:ext cx="12191995" cy="6857997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2757" y="1918743"/>
            <a:ext cx="8746243" cy="3875600"/>
          </a:xfrm>
          <a:noFill/>
        </p:spPr>
        <p:txBody>
          <a:bodyPr lIns="360000" anchor="ctr">
            <a:noAutofit/>
          </a:bodyPr>
          <a:lstStyle>
            <a:lvl1pPr marL="0" indent="0" algn="l">
              <a:buNone/>
              <a:defRPr sz="6400" b="1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2pPr>
            <a:lvl3pPr marL="1219170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3pPr>
            <a:lvl4pPr marL="1828754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4pPr>
            <a:lvl5pPr marL="2438339" indent="0" algn="ctr">
              <a:buNone/>
              <a:defRPr sz="6400">
                <a:solidFill>
                  <a:schemeClr val="bg1"/>
                </a:solidFill>
                <a:latin typeface="Helvetica Neue Light"/>
                <a:cs typeface="Helvetica Neue Light"/>
              </a:defRPr>
            </a:lvl5pPr>
          </a:lstStyle>
          <a:p>
            <a:pPr lvl="0"/>
            <a:r>
              <a:rPr lang="en-CA" dirty="0"/>
              <a:t>Insert Title </a:t>
            </a:r>
            <a:br>
              <a:rPr lang="en-CA" dirty="0"/>
            </a:br>
            <a:r>
              <a:rPr lang="en-CA" dirty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659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9B882B-959A-574D-A2EF-C89D37956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A0812D-D3FB-BE4E-A0F2-1D06CDFC7E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DA55A04-4C71-5B41-AED4-9A768E39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82D87F-214B-234F-89F4-108DD44D3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0852F29-5B35-524F-832A-3A763435A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941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3D2E2C-192A-5844-A894-388EF20E8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F0DB88-3C86-D344-A623-18E9DA41D6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DA44370-BEDD-AA4D-93CA-E398E8D97F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52B0340-6BA5-6041-ABFE-FC729BCF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7BDE27-AD97-714E-98C6-C6C1285D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D498855-01D0-9F46-908B-2DF6F003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4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DA0EFE-BBBE-4348-AFE9-8303313B1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A1600E1-C84F-DA4A-9CAC-193A8AA54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8C6BFCF-720E-FB4F-B9A7-51A29F99C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0E0085E-86A5-8744-9DF3-E3870407C7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6ECC054-70A6-CC46-8381-ACE98BC85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E1D6795-D4D9-5946-98C2-E7721B8E4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13932A3-CD97-8541-BBC9-8EFCF0AF1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7A62836-8816-EE40-8C60-4CE847CB8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7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46DD6B-BD02-D24D-9CA0-AC3F8947B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2327E9B-5D4D-144C-87BE-E605C64BB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8E5F70E-BB54-2349-85D5-CF4E41559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CAE3A40-D2C2-2648-A7AC-EB3C45246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43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0C14044-0055-E548-BB1C-193E5FA78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E40DA0E-8FD5-5146-9805-EA9B8709A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5151804-E77F-9048-B853-203C84DD3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73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3B3B2C-A343-1646-AB5B-7E19130DF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9626F49-B080-204D-B03F-649A4CA2A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ED6EA5C-C5DC-4F48-BDB6-04F79450D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E9A273A-289E-4E4F-90EB-18610B121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5F75F4-4573-7E4D-BDD3-C530F8E1B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FCD8765-9AE2-DE46-9A3B-35D8F2402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11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C9943E-7874-4C4A-AD71-4E2141F25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7B739AE-FFC7-7C49-BA77-00DBCC0010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08CE388-2229-C748-B11A-EA5630051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F808B01-822A-9747-82CA-217EE9B54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B247250-6DF6-F84D-AAB1-C13BF01B7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A135DF3-1FCF-C74B-9DAB-00861CFFA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4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35D2155-583C-FE41-9920-6DDDD5190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0FE5CEC-3F08-5141-ACCF-31ECB4DCE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BB825B-93D0-724C-A503-F5E1B243E9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441C4-5D26-924B-A79A-A4278C74BC13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F72E79-8967-DE42-9290-FA2CC57DA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D4EDBBC-FC8C-7D40-B5BC-A82D93F82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63001-97F3-734E-A813-924216C1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7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183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303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75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609585" rtl="0" eaLnBrk="1" latinLnBrk="0" hangingPunct="1">
        <a:spcBef>
          <a:spcPct val="0"/>
        </a:spcBef>
        <a:buNone/>
        <a:defRPr sz="5067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Arial"/>
          <a:ea typeface="+mn-ea"/>
          <a:cs typeface="Arial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download" TargetMode="External"/><Relationship Id="rId2" Type="http://schemas.openxmlformats.org/officeDocument/2006/relationships/hyperlink" Target="http://www.gnu.org/software/ddd/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valgrind.org/doc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45058" y="2375556"/>
            <a:ext cx="11055280" cy="1761809"/>
          </a:xfrm>
        </p:spPr>
        <p:txBody>
          <a:bodyPr/>
          <a:lstStyle/>
          <a:p>
            <a:r>
              <a:rPr lang="en-US" sz="4800" dirty="0" smtClean="0"/>
              <a:t>Debugging Embedded Devices using GDB – Lessons Learned</a:t>
            </a:r>
            <a:endParaRPr lang="en-US" sz="4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45058" y="4298236"/>
            <a:ext cx="5627496" cy="1129548"/>
          </a:xfrm>
        </p:spPr>
        <p:txBody>
          <a:bodyPr/>
          <a:lstStyle/>
          <a:p>
            <a:r>
              <a:rPr lang="en-US" dirty="0" smtClean="0"/>
              <a:t>Mike Anderson</a:t>
            </a:r>
          </a:p>
          <a:p>
            <a:r>
              <a:rPr lang="en-US" dirty="0" smtClean="0"/>
              <a:t>Embedded Systems Architect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0446" y="5960223"/>
            <a:ext cx="4882508" cy="686762"/>
          </a:xfrm>
        </p:spPr>
        <p:txBody>
          <a:bodyPr/>
          <a:lstStyle/>
          <a:p>
            <a:r>
              <a:rPr lang="en-US" dirty="0" smtClean="0"/>
              <a:t>@</a:t>
            </a:r>
            <a:r>
              <a:rPr lang="en-US" dirty="0" err="1" smtClean="0"/>
              <a:t>hungjar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mailto://mandersonptr@gmail.com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0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GDB GUIs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There are standalone and IDE-based </a:t>
            </a:r>
            <a:r>
              <a:rPr lang="en-US" sz="2800" dirty="0" smtClean="0"/>
              <a:t>front </a:t>
            </a:r>
            <a:r>
              <a:rPr lang="en-US" sz="2800" dirty="0" smtClean="0"/>
              <a:t>ends to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 smtClean="0"/>
              <a:t>gdb</a:t>
            </a: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These include:</a:t>
            </a:r>
          </a:p>
          <a:p>
            <a:pPr lvl="1">
              <a:defRPr/>
            </a:pPr>
            <a:r>
              <a:rPr lang="en-US" sz="2000" dirty="0" err="1"/>
              <a:t>ddd</a:t>
            </a:r>
            <a:endParaRPr lang="en-US" sz="2000" dirty="0"/>
          </a:p>
          <a:p>
            <a:pPr lvl="2">
              <a:defRPr/>
            </a:pPr>
            <a:r>
              <a:rPr lang="en-US" sz="1800" dirty="0"/>
              <a:t>Data Display Debugger</a:t>
            </a:r>
          </a:p>
          <a:p>
            <a:pPr lvl="3">
              <a:defRPr/>
            </a:pPr>
            <a:r>
              <a:rPr lang="en-US" sz="1800" dirty="0" smtClean="0"/>
              <a:t>Also works </a:t>
            </a:r>
            <a:r>
              <a:rPr lang="en-US" sz="1800" dirty="0"/>
              <a:t>with cross debugging</a:t>
            </a:r>
          </a:p>
          <a:p>
            <a:pPr lvl="3">
              <a:defRPr/>
            </a:pPr>
            <a:r>
              <a:rPr lang="en-US" sz="1800" dirty="0">
                <a:solidFill>
                  <a:srgbClr val="008000"/>
                </a:solidFill>
                <a:hlinkClick r:id="rId2"/>
              </a:rPr>
              <a:t>http://www.gnu.org/software/ddd</a:t>
            </a:r>
            <a:r>
              <a:rPr lang="en-US" sz="1800" dirty="0" smtClean="0">
                <a:solidFill>
                  <a:srgbClr val="008000"/>
                </a:solidFill>
                <a:hlinkClick r:id="rId2"/>
              </a:rPr>
              <a:t>/</a:t>
            </a:r>
            <a:r>
              <a:rPr lang="en-US" sz="1800" dirty="0" smtClean="0">
                <a:solidFill>
                  <a:srgbClr val="008000"/>
                </a:solidFill>
              </a:rPr>
              <a:t> </a:t>
            </a:r>
            <a:endParaRPr lang="en-US" sz="1800" dirty="0">
              <a:solidFill>
                <a:srgbClr val="008000"/>
              </a:solidFill>
            </a:endParaRPr>
          </a:p>
          <a:p>
            <a:pPr lvl="1">
              <a:defRPr/>
            </a:pPr>
            <a:r>
              <a:rPr lang="en-US" sz="2000" dirty="0" smtClean="0"/>
              <a:t>MS Visual Studio Code</a:t>
            </a:r>
            <a:endParaRPr lang="en-US" sz="2000" dirty="0"/>
          </a:p>
          <a:p>
            <a:pPr lvl="2">
              <a:defRPr/>
            </a:pPr>
            <a:r>
              <a:rPr lang="en-US" sz="1800" dirty="0" smtClean="0"/>
              <a:t>Yes, it’s OSS</a:t>
            </a:r>
            <a:endParaRPr lang="en-US" sz="1800" dirty="0"/>
          </a:p>
          <a:p>
            <a:pPr lvl="2">
              <a:defRPr/>
            </a:pPr>
            <a:r>
              <a:rPr lang="en-US" sz="1800" dirty="0" smtClean="0"/>
              <a:t>GDB plug-in that enables graphical debug in IDE</a:t>
            </a:r>
            <a:endParaRPr lang="en-US" sz="1800" dirty="0"/>
          </a:p>
          <a:p>
            <a:pPr lvl="2">
              <a:defRPr/>
            </a:pP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code.visualstudio.com/download</a:t>
            </a:r>
            <a:r>
              <a:rPr lang="en-US" sz="1800" dirty="0" smtClean="0"/>
              <a:t>  </a:t>
            </a:r>
            <a:r>
              <a:rPr lang="en-US" sz="1800" dirty="0" smtClean="0">
                <a:solidFill>
                  <a:srgbClr val="008000"/>
                </a:solidFill>
              </a:rPr>
              <a:t> </a:t>
            </a:r>
            <a:endParaRPr lang="en-US" sz="1800" dirty="0">
              <a:solidFill>
                <a:srgbClr val="008000"/>
              </a:solidFill>
            </a:endParaRPr>
          </a:p>
          <a:p>
            <a:pPr>
              <a:defRPr/>
            </a:pPr>
            <a:r>
              <a:rPr lang="en-US" sz="2800" dirty="0" smtClean="0"/>
              <a:t>IDE support includes Eclipse, </a:t>
            </a:r>
            <a:r>
              <a:rPr lang="en-US" sz="2800" dirty="0" err="1" smtClean="0"/>
              <a:t>Kdevelop</a:t>
            </a:r>
            <a:r>
              <a:rPr lang="en-US" sz="2800" dirty="0" smtClean="0"/>
              <a:t>,</a:t>
            </a:r>
            <a:br>
              <a:rPr lang="en-US" sz="2800" dirty="0" smtClean="0"/>
            </a:br>
            <a:r>
              <a:rPr lang="en-US" sz="2800" dirty="0" err="1" smtClean="0"/>
              <a:t>Slickedit</a:t>
            </a:r>
            <a:r>
              <a:rPr lang="en-US" sz="2800" dirty="0"/>
              <a:t>®</a:t>
            </a:r>
            <a:r>
              <a:rPr lang="en-US" sz="2800" dirty="0" smtClean="0"/>
              <a:t>, CodeWarrior</a:t>
            </a:r>
            <a:r>
              <a:rPr lang="en-US" sz="2800" dirty="0"/>
              <a:t>®</a:t>
            </a:r>
            <a:r>
              <a:rPr lang="en-US" sz="2800" dirty="0" smtClean="0"/>
              <a:t>, Arriba</a:t>
            </a:r>
            <a:r>
              <a:rPr lang="en-US" sz="2800" dirty="0"/>
              <a:t>®</a:t>
            </a:r>
            <a:r>
              <a:rPr lang="en-US" sz="2800" dirty="0" smtClean="0"/>
              <a:t> and more</a:t>
            </a:r>
            <a:endParaRPr lang="en-US" sz="2800" dirty="0"/>
          </a:p>
        </p:txBody>
      </p:sp>
      <p:pic>
        <p:nvPicPr>
          <p:cNvPr id="24580" name="Picture 4" descr="dd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0418" y="1113368"/>
            <a:ext cx="2658533" cy="231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567" y="3591757"/>
            <a:ext cx="2601384" cy="217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126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ddd Front End GUI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x-none" sz="2800" dirty="0" err="1"/>
              <a:t>d</a:t>
            </a:r>
            <a:r>
              <a:rPr lang="en-US" altLang="x-none" sz="2800" dirty="0" err="1" smtClean="0"/>
              <a:t>dd</a:t>
            </a:r>
            <a:r>
              <a:rPr lang="en-US" altLang="x-none" sz="2800" dirty="0" smtClean="0"/>
              <a:t> is the GNU-supported graphical </a:t>
            </a:r>
            <a:br>
              <a:rPr lang="en-US" altLang="x-none" sz="2800" dirty="0" smtClean="0"/>
            </a:br>
            <a:r>
              <a:rPr lang="en-US" altLang="x-none" sz="2800" dirty="0" smtClean="0"/>
              <a:t>interface for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</a:t>
            </a:r>
          </a:p>
          <a:p>
            <a:pPr>
              <a:defRPr/>
            </a:pPr>
            <a:r>
              <a:rPr lang="en-US" sz="2800" dirty="0" err="1" smtClean="0"/>
              <a:t>ddd</a:t>
            </a:r>
            <a:r>
              <a:rPr lang="en-US" sz="2800" dirty="0" smtClean="0"/>
              <a:t> supports:</a:t>
            </a:r>
          </a:p>
          <a:p>
            <a:pPr lvl="1">
              <a:defRPr/>
            </a:pPr>
            <a:r>
              <a:rPr lang="en-US" sz="2000" dirty="0" err="1" smtClean="0"/>
              <a:t>gdb</a:t>
            </a:r>
            <a:r>
              <a:rPr lang="en-US" sz="2000" dirty="0" smtClean="0"/>
              <a:t>, </a:t>
            </a:r>
            <a:r>
              <a:rPr lang="en-US" sz="2000" dirty="0" err="1" smtClean="0"/>
              <a:t>jdb</a:t>
            </a:r>
            <a:r>
              <a:rPr lang="en-US" sz="2000" dirty="0" smtClean="0"/>
              <a:t>, Python, Perl, TCL and PHP</a:t>
            </a:r>
          </a:p>
          <a:p>
            <a:pPr eaLnBrk="1" hangingPunct="1">
              <a:defRPr/>
            </a:pPr>
            <a:r>
              <a:rPr lang="en-US" altLang="x-none" sz="2800" dirty="0" smtClean="0"/>
              <a:t>You can automatically load the </a:t>
            </a:r>
            <a:br>
              <a:rPr lang="en-US" altLang="x-none" sz="2800" dirty="0" smtClean="0"/>
            </a:br>
            <a:r>
              <a:rPr lang="en-US" altLang="x-none" sz="2800" dirty="0" smtClean="0"/>
              <a:t>application into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at invocation</a:t>
            </a:r>
          </a:p>
          <a:p>
            <a:pPr eaLnBrk="1" hangingPunct="1">
              <a:defRPr/>
            </a:pPr>
            <a:r>
              <a:rPr lang="en-US" altLang="x-none" sz="2800" dirty="0" err="1" smtClean="0"/>
              <a:t>ddd</a:t>
            </a:r>
            <a:r>
              <a:rPr lang="en-US" altLang="x-none" sz="2800" dirty="0" smtClean="0"/>
              <a:t> </a:t>
            </a:r>
            <a:r>
              <a:rPr lang="en-US" altLang="x-none" sz="2800" dirty="0"/>
              <a:t>can be started </a:t>
            </a:r>
            <a:r>
              <a:rPr lang="en-US" altLang="x-none" sz="2800" dirty="0" smtClean="0"/>
              <a:t>with </a:t>
            </a:r>
            <a:r>
              <a:rPr lang="en-US" altLang="x-none" sz="2800" dirty="0"/>
              <a:t>the </a:t>
            </a:r>
            <a:r>
              <a:rPr lang="en-US" altLang="x-none" sz="2800" b="1" dirty="0">
                <a:latin typeface="Courier New" pitchFamily="49" charset="0"/>
                <a:cs typeface="Courier New" pitchFamily="49" charset="0"/>
              </a:rPr>
              <a:t>-debugger </a:t>
            </a:r>
            <a:r>
              <a:rPr lang="en-US" altLang="x-none" sz="3600" b="1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altLang="x-none" sz="3600" b="1" dirty="0">
                <a:latin typeface="Courier New" pitchFamily="49" charset="0"/>
                <a:cs typeface="Courier New" pitchFamily="49" charset="0"/>
              </a:rPr>
            </a:br>
            <a:r>
              <a:rPr lang="en-US" altLang="x-none" sz="2800" dirty="0" smtClean="0"/>
              <a:t>option </a:t>
            </a:r>
            <a:r>
              <a:rPr lang="en-US" altLang="x-none" sz="2800" dirty="0"/>
              <a:t>to run a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backend </a:t>
            </a:r>
            <a:r>
              <a:rPr lang="en-US" altLang="x-none" sz="2800" dirty="0"/>
              <a:t>other </a:t>
            </a:r>
            <a:r>
              <a:rPr lang="en-US" altLang="x-none" sz="2800" dirty="0" smtClean="0"/>
              <a:t/>
            </a:r>
            <a:br>
              <a:rPr lang="en-US" altLang="x-none" sz="2800" dirty="0" smtClean="0"/>
            </a:br>
            <a:r>
              <a:rPr lang="en-US" altLang="x-none" sz="2800" dirty="0" smtClean="0"/>
              <a:t>than the default </a:t>
            </a:r>
            <a:r>
              <a:rPr lang="en-US" altLang="x-none" sz="2800" dirty="0" err="1"/>
              <a:t>gdb</a:t>
            </a:r>
            <a:r>
              <a:rPr lang="en-US" altLang="x-none" sz="2800" dirty="0"/>
              <a:t> </a:t>
            </a:r>
            <a:r>
              <a:rPr lang="en-US" altLang="x-none" sz="2800" dirty="0" smtClean="0"/>
              <a:t>instance</a:t>
            </a:r>
            <a:endParaRPr lang="en-US" altLang="x-none" sz="2800" dirty="0"/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altLang="x-none" sz="2400" b="1" dirty="0" err="1">
                <a:latin typeface="Courier New" pitchFamily="49" charset="0"/>
                <a:cs typeface="Courier New" pitchFamily="49" charset="0"/>
              </a:rPr>
              <a:t>ddd</a:t>
            </a: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 –debugger arm-</a:t>
            </a:r>
            <a:r>
              <a:rPr lang="en-US" altLang="x-none" sz="2400" b="1" dirty="0" err="1">
                <a:latin typeface="Courier New" pitchFamily="49" charset="0"/>
                <a:cs typeface="Courier New" pitchFamily="49" charset="0"/>
              </a:rPr>
              <a:t>linux</a:t>
            </a: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-</a:t>
            </a:r>
            <a:r>
              <a:rPr lang="en-US" altLang="x-none" sz="2400" b="1" dirty="0" err="1">
                <a:latin typeface="Courier New" pitchFamily="49" charset="0"/>
                <a:cs typeface="Courier New" pitchFamily="49" charset="0"/>
              </a:rPr>
              <a:t>gnueabi-gdb</a:t>
            </a: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x-none" sz="2400" b="1" dirty="0" err="1">
                <a:latin typeface="Courier New" pitchFamily="49" charset="0"/>
                <a:cs typeface="Courier New" pitchFamily="49" charset="0"/>
              </a:rPr>
              <a:t>myapp</a:t>
            </a:r>
            <a:endParaRPr lang="en-US" altLang="x-none" sz="2400" dirty="0"/>
          </a:p>
          <a:p>
            <a:pPr>
              <a:defRPr/>
            </a:pPr>
            <a:endParaRPr lang="en-US" sz="2800" dirty="0"/>
          </a:p>
        </p:txBody>
      </p:sp>
      <p:pic>
        <p:nvPicPr>
          <p:cNvPr id="25604" name="Picture 4" descr="regist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85" y="913071"/>
            <a:ext cx="3384372" cy="353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6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Example Help Output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help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 of classes of commands:</a:t>
            </a:r>
          </a:p>
          <a:p>
            <a:pPr marL="0" indent="0">
              <a:buNone/>
              <a:defRPr/>
            </a:pPr>
            <a:endParaRPr lang="en-US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aliases -- Aliases of other commands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breakpoints -- Making program stop at certain points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 -- Examining data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files -- Specifying and examining files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internals -- Maintenance commands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obscure -- Obscure features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running -- Running the program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stack -- Examining the stack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status -- Status inquiries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support -- Support facilities</a:t>
            </a:r>
          </a:p>
          <a:p>
            <a:pPr marL="0" indent="0">
              <a:buNone/>
              <a:defRPr/>
            </a:pP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tracepoints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-- Tracing of program execution without stopping the program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user-defined -- User-defined commands</a:t>
            </a:r>
          </a:p>
          <a:p>
            <a:pPr marL="0" indent="0">
              <a:buNone/>
              <a:defRPr/>
            </a:pPr>
            <a:endParaRPr lang="en-US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 "help" followed by a class name for a list of commands in that class.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 "help all" for the list of all </a:t>
            </a:r>
            <a:r>
              <a:rPr lang="en-US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commands.</a:t>
            </a:r>
          </a:p>
          <a:p>
            <a:pPr marL="0" indent="0"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 "help" followed by command name for full documentation.</a:t>
            </a:r>
          </a:p>
          <a:p>
            <a:pPr marL="0" indent="0"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"apropos word" to search for commands related to "word".</a:t>
            </a:r>
          </a:p>
          <a:p>
            <a:pPr marL="0" indent="0"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 name abbreviations are allowed if unambiguous.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20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Command Definition and Macros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err="1" smtClean="0"/>
              <a:t>gdb</a:t>
            </a:r>
            <a:r>
              <a:rPr lang="en-US" sz="2800" dirty="0" smtClean="0"/>
              <a:t> has the ability to define your own commands/scripts</a:t>
            </a:r>
          </a:p>
          <a:p>
            <a:pPr>
              <a:defRPr/>
            </a:pPr>
            <a:r>
              <a:rPr lang="en-US" sz="2800" dirty="0" smtClean="0"/>
              <a:t>Use the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define &lt;name&gt;</a:t>
            </a:r>
            <a:r>
              <a:rPr lang="en-US" sz="2800" dirty="0" smtClean="0"/>
              <a:t> command to define a sequence of </a:t>
            </a:r>
            <a:r>
              <a:rPr lang="en-US" sz="2800" dirty="0" err="1" smtClean="0"/>
              <a:t>gdb</a:t>
            </a:r>
            <a:r>
              <a:rPr lang="en-US" sz="2800" dirty="0" smtClean="0"/>
              <a:t> commands</a:t>
            </a:r>
          </a:p>
          <a:p>
            <a:pPr lvl="1">
              <a:defRPr/>
            </a:pPr>
            <a:r>
              <a:rPr lang="en-US" sz="2000" dirty="0" smtClean="0"/>
              <a:t>Enter each one line-by-line and finish with a single line “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lang="en-US" sz="2000" dirty="0" smtClean="0"/>
              <a:t>” </a:t>
            </a:r>
          </a:p>
          <a:p>
            <a:pPr lvl="2">
              <a:defRPr/>
            </a:pPr>
            <a:r>
              <a:rPr lang="en-US" sz="1800" dirty="0" smtClean="0"/>
              <a:t>Useful for creating debugging command scripts that you can save for later use or just to save repeated typing</a:t>
            </a:r>
          </a:p>
          <a:p>
            <a:pPr>
              <a:defRPr/>
            </a:pPr>
            <a:r>
              <a:rPr lang="en-US" sz="2800" dirty="0" smtClean="0"/>
              <a:t>Use the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document &lt;name&gt; </a:t>
            </a:r>
            <a:r>
              <a:rPr lang="en-US" sz="2800" dirty="0" smtClean="0"/>
              <a:t>to write documentation for your defined commands</a:t>
            </a:r>
          </a:p>
          <a:p>
            <a:pPr lvl="1">
              <a:defRPr/>
            </a:pPr>
            <a:r>
              <a:rPr lang="en-US" sz="2000" dirty="0" smtClean="0"/>
              <a:t>Again, enter </a:t>
            </a:r>
            <a:r>
              <a:rPr lang="en-US" sz="2000" dirty="0"/>
              <a:t>each one line-by-line and finish with a single line “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lang="en-US" sz="2000" dirty="0"/>
              <a:t>” </a:t>
            </a:r>
            <a:endParaRPr lang="en-US" sz="2000" dirty="0" smtClean="0"/>
          </a:p>
          <a:p>
            <a:pPr>
              <a:defRPr/>
            </a:pPr>
            <a:r>
              <a:rPr lang="en-US" sz="2800" dirty="0" smtClean="0"/>
              <a:t>There is also the ability to define C/C++ preprocessor macros using the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macro define </a:t>
            </a:r>
            <a:r>
              <a:rPr lang="en-US" sz="2800" dirty="0" smtClean="0"/>
              <a:t>command</a:t>
            </a:r>
          </a:p>
          <a:p>
            <a:pPr lvl="1">
              <a:defRPr/>
            </a:pPr>
            <a:r>
              <a:rPr lang="en-US" sz="2000" dirty="0" smtClean="0"/>
              <a:t>Visible to all of the inferior’s source files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198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gdb Scripts</a:t>
            </a:r>
          </a:p>
        </p:txBody>
      </p:sp>
      <p:sp>
        <p:nvSpPr>
          <p:cNvPr id="30723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x-none" sz="2800" dirty="0" smtClean="0"/>
              <a:t>If it exists,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will execute all of the commands found in </a:t>
            </a:r>
            <a:r>
              <a:rPr lang="en-US" altLang="x-none" sz="2800" b="1" dirty="0" smtClean="0">
                <a:latin typeface="Courier New" pitchFamily="49" charset="0"/>
                <a:cs typeface="Courier New" pitchFamily="49" charset="0"/>
              </a:rPr>
              <a:t>.</a:t>
            </a:r>
            <a:r>
              <a:rPr lang="en-US" altLang="x-none" sz="2800" b="1" dirty="0" err="1" smtClean="0">
                <a:latin typeface="Courier New" pitchFamily="49" charset="0"/>
                <a:cs typeface="Courier New" pitchFamily="49" charset="0"/>
              </a:rPr>
              <a:t>gdbinit</a:t>
            </a:r>
            <a:r>
              <a:rPr lang="en-US" altLang="x-none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x-none" sz="2800" dirty="0" smtClean="0"/>
              <a:t>in the current directory</a:t>
            </a:r>
          </a:p>
          <a:p>
            <a:pPr lvl="1"/>
            <a:r>
              <a:rPr lang="en-US" altLang="x-none" sz="2000" dirty="0" smtClean="0"/>
              <a:t>Useful for executing a sequence of </a:t>
            </a:r>
            <a:r>
              <a:rPr lang="en-US" altLang="x-none" sz="2000" dirty="0" err="1" smtClean="0"/>
              <a:t>gdb</a:t>
            </a:r>
            <a:r>
              <a:rPr lang="en-US" altLang="x-none" sz="2000" dirty="0" smtClean="0"/>
              <a:t> commands at </a:t>
            </a:r>
            <a:r>
              <a:rPr lang="en-US" altLang="x-none" sz="2000" dirty="0" err="1" smtClean="0"/>
              <a:t>gdb</a:t>
            </a:r>
            <a:r>
              <a:rPr lang="en-US" altLang="x-none" sz="2000" dirty="0" smtClean="0"/>
              <a:t> initialization:</a:t>
            </a:r>
          </a:p>
          <a:p>
            <a:pPr marL="609585" lvl="1" indent="0">
              <a:buNone/>
            </a:pP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 history save on</a:t>
            </a:r>
          </a:p>
          <a:p>
            <a:pPr marL="609585" lvl="1" indent="0">
              <a:buNone/>
            </a:pP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 print pretty on</a:t>
            </a:r>
          </a:p>
          <a:p>
            <a:pPr marL="609585" lvl="1" indent="0">
              <a:buNone/>
            </a:pP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 pagination off</a:t>
            </a:r>
          </a:p>
          <a:p>
            <a:pPr marL="609585" lvl="1" indent="0">
              <a:buNone/>
            </a:pP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 confirm off</a:t>
            </a:r>
          </a:p>
          <a:p>
            <a:r>
              <a:rPr lang="en-US" altLang="x-none" sz="2800" dirty="0" smtClean="0"/>
              <a:t>The </a:t>
            </a:r>
            <a:r>
              <a:rPr lang="en-US" altLang="x-none" sz="2800" b="1" dirty="0" smtClean="0">
                <a:latin typeface="Courier New" pitchFamily="49" charset="0"/>
                <a:cs typeface="Courier New" pitchFamily="49" charset="0"/>
              </a:rPr>
              <a:t>-x</a:t>
            </a:r>
            <a:r>
              <a:rPr lang="en-US" altLang="x-none" sz="2800" dirty="0" smtClean="0"/>
              <a:t> command line option to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also allows for running scripts at </a:t>
            </a:r>
            <a:r>
              <a:rPr lang="en-US" altLang="x-none" sz="2800" dirty="0" err="1" smtClean="0"/>
              <a:t>gdb</a:t>
            </a:r>
            <a:r>
              <a:rPr lang="en-US" altLang="x-none" sz="2800" dirty="0" smtClean="0"/>
              <a:t> load time</a:t>
            </a:r>
          </a:p>
          <a:p>
            <a:r>
              <a:rPr lang="en-US" sz="2800" dirty="0" smtClean="0"/>
              <a:t>You </a:t>
            </a:r>
            <a:r>
              <a:rPr lang="en-US" sz="2800" dirty="0"/>
              <a:t>can also define keyboard macros that launch python </a:t>
            </a:r>
            <a:r>
              <a:rPr lang="en-US" sz="2800" dirty="0" smtClean="0"/>
              <a:t>scripts or shell off to the OS using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shell &lt;</a:t>
            </a:r>
            <a:r>
              <a:rPr lang="en-US" sz="2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cmd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64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Embedded Python 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dirty="0"/>
              <a:t> now has </a:t>
            </a:r>
            <a:r>
              <a:rPr lang="en-US" sz="2400" dirty="0" smtClean="0"/>
              <a:t>a tightly integrated Python </a:t>
            </a:r>
            <a:r>
              <a:rPr lang="en-US" sz="2400" dirty="0"/>
              <a:t>engine!</a:t>
            </a:r>
          </a:p>
          <a:p>
            <a:pPr lvl="1"/>
            <a:r>
              <a:rPr lang="en-US" sz="2000" dirty="0"/>
              <a:t>It doesn’t just shell out</a:t>
            </a:r>
          </a:p>
          <a:p>
            <a:r>
              <a:rPr lang="en-US" sz="2400" dirty="0"/>
              <a:t>Execute single Python expressions by prefacing the expression with “python”</a:t>
            </a:r>
          </a:p>
          <a:p>
            <a:pPr lvl="1"/>
            <a:r>
              <a:rPr lang="en-US" sz="2000" dirty="0"/>
              <a:t>Go into interactive mode by typing “python” and then remember to type “end” as the last </a:t>
            </a:r>
            <a:r>
              <a:rPr lang="en-US" sz="2000" dirty="0" smtClean="0"/>
              <a:t>line</a:t>
            </a:r>
          </a:p>
          <a:p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python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gdb.execute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2400" dirty="0" smtClean="0"/>
              <a:t>to do </a:t>
            </a:r>
            <a:r>
              <a:rPr lang="en-US" sz="2400" dirty="0" err="1" smtClean="0"/>
              <a:t>gdb</a:t>
            </a:r>
            <a:r>
              <a:rPr lang="en-US" sz="2400" dirty="0" smtClean="0"/>
              <a:t> commands</a:t>
            </a:r>
          </a:p>
          <a:p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python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gdb.parse_and_eval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2400" dirty="0" smtClean="0"/>
              <a:t>to get data from the inferior</a:t>
            </a:r>
          </a:p>
          <a:p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python help(‘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’) </a:t>
            </a:r>
            <a:r>
              <a:rPr lang="en-US" sz="2400" dirty="0" smtClean="0"/>
              <a:t>to see </a:t>
            </a:r>
            <a:r>
              <a:rPr lang="en-US" sz="2400" dirty="0" smtClean="0"/>
              <a:t>Python </a:t>
            </a:r>
            <a:r>
              <a:rPr lang="en-US" sz="2400" dirty="0" err="1" smtClean="0"/>
              <a:t>gdb</a:t>
            </a:r>
            <a:r>
              <a:rPr lang="en-US" sz="2400" dirty="0" smtClean="0"/>
              <a:t> package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65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Working with Signals via gdb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000" dirty="0" err="1" smtClean="0"/>
              <a:t>gdb</a:t>
            </a:r>
            <a:r>
              <a:rPr lang="en-US" sz="2000" dirty="0" smtClean="0"/>
              <a:t> is built on top of </a:t>
            </a:r>
            <a:r>
              <a:rPr lang="en-US" sz="2000" dirty="0" err="1" smtClean="0"/>
              <a:t>ptrace</a:t>
            </a:r>
            <a:endParaRPr lang="en-US" sz="2000" dirty="0" smtClean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1800" dirty="0" smtClean="0"/>
              <a:t>When an inferior gets a signal, the inferior is suspended and the tracer gets notified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Show signals 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) info signals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Prints a table of how signals and how </a:t>
            </a:r>
            <a:r>
              <a:rPr lang="en-US" sz="2000" dirty="0" err="1" smtClean="0"/>
              <a:t>gdb</a:t>
            </a:r>
            <a:r>
              <a:rPr lang="en-US" sz="2000" dirty="0" smtClean="0"/>
              <a:t> will handle each one 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) info handle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Change the way </a:t>
            </a:r>
            <a:r>
              <a:rPr lang="en-US" sz="2000" dirty="0" err="1" smtClean="0"/>
              <a:t>gdb</a:t>
            </a:r>
            <a:r>
              <a:rPr lang="en-US" sz="2000" dirty="0" smtClean="0"/>
              <a:t> will handle the signal</a:t>
            </a:r>
          </a:p>
          <a:p>
            <a:pPr lvl="1">
              <a:defRPr/>
            </a:pPr>
            <a:r>
              <a:rPr lang="en-US" sz="1800" dirty="0" err="1" smtClean="0"/>
              <a:t>nostop</a:t>
            </a:r>
            <a:r>
              <a:rPr lang="en-US" sz="1800" dirty="0" smtClean="0"/>
              <a:t> – do not stop the program but still print that signal occurred</a:t>
            </a:r>
          </a:p>
          <a:p>
            <a:pPr lvl="1">
              <a:defRPr/>
            </a:pPr>
            <a:r>
              <a:rPr lang="en-US" sz="1800" dirty="0" smtClean="0"/>
              <a:t>stop – stop program when signal occurs (implies print as well)</a:t>
            </a:r>
          </a:p>
          <a:p>
            <a:pPr lvl="1">
              <a:defRPr/>
            </a:pPr>
            <a:r>
              <a:rPr lang="en-US" sz="1800" dirty="0" smtClean="0"/>
              <a:t>print – print a message when signal occurs</a:t>
            </a:r>
          </a:p>
          <a:p>
            <a:pPr lvl="1">
              <a:defRPr/>
            </a:pPr>
            <a:r>
              <a:rPr lang="en-US" sz="1800" dirty="0" err="1" smtClean="0"/>
              <a:t>noprint</a:t>
            </a:r>
            <a:r>
              <a:rPr lang="en-US" sz="1800" dirty="0" smtClean="0"/>
              <a:t> – do not mention the occurrence of the signal </a:t>
            </a:r>
          </a:p>
          <a:p>
            <a:pPr lvl="1">
              <a:defRPr/>
            </a:pPr>
            <a:r>
              <a:rPr lang="en-US" sz="1800" dirty="0" smtClean="0"/>
              <a:t>pass – allow your program to see the signal so it can be handled</a:t>
            </a:r>
          </a:p>
          <a:p>
            <a:pPr lvl="1">
              <a:defRPr/>
            </a:pPr>
            <a:r>
              <a:rPr lang="en-US" sz="1800" dirty="0" err="1" smtClean="0"/>
              <a:t>nopass</a:t>
            </a:r>
            <a:r>
              <a:rPr lang="en-US" sz="1800" dirty="0" smtClean="0"/>
              <a:t> – do not pass the signal to your program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) handle signal keywords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Delivers a SEGV signal to the current program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) signal SIGSEGV</a:t>
            </a:r>
          </a:p>
        </p:txBody>
      </p:sp>
    </p:spTree>
    <p:extLst>
      <p:ext uri="{BB962C8B-B14F-4D97-AF65-F5344CB8AC3E}">
        <p14:creationId xmlns:p14="http://schemas.microsoft.com/office/powerpoint/2010/main" val="261161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Load/Execute Your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If you don’t load the program from the command line, you can load additional files using the </a:t>
            </a:r>
            <a:br>
              <a:rPr lang="en-US" dirty="0" smtClean="0"/>
            </a:b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file &lt;filename&gt;</a:t>
            </a:r>
            <a:r>
              <a:rPr lang="en-US" dirty="0" smtClean="0"/>
              <a:t> command	</a:t>
            </a:r>
          </a:p>
          <a:p>
            <a:pPr>
              <a:defRPr/>
            </a:pPr>
            <a:r>
              <a:rPr lang="en-US" dirty="0" smtClean="0"/>
              <a:t>Once the code is loaded into </a:t>
            </a:r>
            <a:r>
              <a:rPr lang="en-US" dirty="0" err="1" smtClean="0"/>
              <a:t>gdb</a:t>
            </a:r>
            <a:r>
              <a:rPr lang="en-US" dirty="0" smtClean="0"/>
              <a:t>, you can execute it using the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en-US" dirty="0" smtClean="0"/>
              <a:t> command</a:t>
            </a:r>
          </a:p>
          <a:p>
            <a:pPr>
              <a:defRPr/>
            </a:pPr>
            <a:r>
              <a:rPr lang="en-US" dirty="0" smtClean="0"/>
              <a:t>You can pass parameters in the same command or you can use the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/>
              <a:t>command</a:t>
            </a:r>
          </a:p>
          <a:p>
            <a:pPr lvl="1">
              <a:defRPr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how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/>
              <a:t>will allow you to see the arguments</a:t>
            </a:r>
          </a:p>
        </p:txBody>
      </p:sp>
    </p:spTree>
    <p:extLst>
      <p:ext uri="{BB962C8B-B14F-4D97-AF65-F5344CB8AC3E}">
        <p14:creationId xmlns:p14="http://schemas.microsoft.com/office/powerpoint/2010/main" val="219179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Attach to a Running Program</a:t>
            </a:r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x-none" dirty="0" err="1" smtClean="0"/>
              <a:t>gdb</a:t>
            </a:r>
            <a:r>
              <a:rPr lang="en-US" altLang="x-none" dirty="0" smtClean="0"/>
              <a:t> has the ability to attach to a running program</a:t>
            </a:r>
          </a:p>
          <a:p>
            <a:pPr marL="609585" lvl="1" indent="0">
              <a:buNone/>
            </a:pPr>
            <a:r>
              <a:rPr lang="en-US" altLang="x-none" b="1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altLang="x-none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altLang="x-none" b="1" dirty="0" smtClean="0">
                <a:latin typeface="Courier New" pitchFamily="49" charset="0"/>
                <a:cs typeface="Courier New" pitchFamily="49" charset="0"/>
              </a:rPr>
              <a:t> –p &lt;process id&gt;</a:t>
            </a:r>
          </a:p>
          <a:p>
            <a:r>
              <a:rPr lang="en-US" altLang="x-none" dirty="0" smtClean="0"/>
              <a:t>This will stop the running program at its current execution point</a:t>
            </a:r>
          </a:p>
          <a:p>
            <a:r>
              <a:rPr lang="en-US" altLang="x-none" dirty="0" smtClean="0"/>
              <a:t>You can then load the </a:t>
            </a:r>
            <a:r>
              <a:rPr lang="en-US" altLang="x-none" dirty="0" err="1" smtClean="0"/>
              <a:t>executable’s</a:t>
            </a:r>
            <a:r>
              <a:rPr lang="en-US" altLang="x-none" dirty="0" smtClean="0"/>
              <a:t> code and symbol table using the </a:t>
            </a:r>
            <a:r>
              <a:rPr lang="en-US" altLang="x-none" b="1" dirty="0" smtClean="0">
                <a:latin typeface="Courier New" pitchFamily="49" charset="0"/>
                <a:cs typeface="Courier New" pitchFamily="49" charset="0"/>
              </a:rPr>
              <a:t>file</a:t>
            </a:r>
            <a:r>
              <a:rPr lang="en-US" altLang="x-none" dirty="0" smtClean="0"/>
              <a:t> command to load the source if it hasn’t already been loaded</a:t>
            </a:r>
          </a:p>
        </p:txBody>
      </p:sp>
    </p:spTree>
    <p:extLst>
      <p:ext uri="{BB962C8B-B14F-4D97-AF65-F5344CB8AC3E}">
        <p14:creationId xmlns:p14="http://schemas.microsoft.com/office/powerpoint/2010/main" val="179934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Examining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Once the program is loaded in </a:t>
            </a:r>
            <a:r>
              <a:rPr lang="en-US" sz="2800" dirty="0" err="1" smtClean="0"/>
              <a:t>gdb</a:t>
            </a:r>
            <a:r>
              <a:rPr lang="en-US" sz="2800" dirty="0" smtClean="0"/>
              <a:t>, you can list any of the source files using the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list</a:t>
            </a:r>
            <a:r>
              <a:rPr lang="en-US" sz="2800" dirty="0" smtClean="0"/>
              <a:t> command</a:t>
            </a:r>
          </a:p>
          <a:p>
            <a:pPr lvl="1">
              <a:defRPr/>
            </a:pPr>
            <a:r>
              <a:rPr lang="en-US" sz="2000" dirty="0" smtClean="0"/>
              <a:t>Options to list a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LINENUM</a:t>
            </a:r>
            <a:r>
              <a:rPr lang="en-US" sz="2000" dirty="0" smtClean="0"/>
              <a:t>,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FILE:LINENUM</a:t>
            </a:r>
            <a:r>
              <a:rPr lang="en-US" sz="2000" dirty="0" smtClean="0"/>
              <a:t>,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FUNCTION</a:t>
            </a:r>
            <a:r>
              <a:rPr lang="en-US" sz="2000" dirty="0" smtClean="0"/>
              <a:t>,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FILE:FUNCTION</a:t>
            </a:r>
            <a:r>
              <a:rPr lang="en-US" sz="2000" dirty="0" smtClean="0"/>
              <a:t> or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*ADDRESS</a:t>
            </a:r>
          </a:p>
          <a:p>
            <a:pPr>
              <a:defRPr/>
            </a:pPr>
            <a:r>
              <a:rPr lang="en-US" sz="2800" dirty="0" smtClean="0"/>
              <a:t>You can specify the number of lines to list as a second parameter</a:t>
            </a:r>
          </a:p>
          <a:p>
            <a:pPr lvl="1">
              <a:defRPr/>
            </a:pPr>
            <a:r>
              <a:rPr lang="en-US" sz="2000" dirty="0" smtClean="0"/>
              <a:t>Defaults to 10 but can be changed with </a:t>
            </a:r>
            <a:br>
              <a:rPr lang="en-US" sz="2000" dirty="0" smtClean="0"/>
            </a:b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listsize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&lt;value&gt;</a:t>
            </a:r>
          </a:p>
          <a:p>
            <a:pPr>
              <a:defRPr/>
            </a:pPr>
            <a:r>
              <a:rPr lang="en-US" sz="2800" dirty="0"/>
              <a:t>You can change the options using the </a:t>
            </a:r>
            <a:r>
              <a:rPr lang="en-US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set</a:t>
            </a:r>
            <a:r>
              <a:rPr lang="en-US" sz="2800" dirty="0"/>
              <a:t> command</a:t>
            </a:r>
          </a:p>
          <a:p>
            <a:pPr lvl="1">
              <a:defRPr/>
            </a:pPr>
            <a:r>
              <a:rPr lang="en-US" sz="2000" dirty="0"/>
              <a:t>E.g.,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set output-radix 16 </a:t>
            </a:r>
            <a:r>
              <a:rPr lang="en-US" sz="2000" dirty="0"/>
              <a:t>would set the display radix to </a:t>
            </a:r>
            <a:r>
              <a:rPr lang="en-US" sz="2000" dirty="0" err="1" smtClean="0"/>
              <a:t>hexidecimal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smtClean="0"/>
              <a:t>Use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en-US" sz="2000" dirty="0" smtClean="0"/>
              <a:t> to see the available options</a:t>
            </a:r>
          </a:p>
          <a:p>
            <a:pPr lvl="1">
              <a:defRPr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help set &lt;option&gt; </a:t>
            </a:r>
            <a:r>
              <a:rPr lang="en-US" sz="2000" dirty="0" smtClean="0"/>
              <a:t>to get help on the different options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083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Speaker/Author Details</a:t>
            </a:r>
          </a:p>
        </p:txBody>
      </p:sp>
      <p:pic>
        <p:nvPicPr>
          <p:cNvPr id="13315" name="Picture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3" b="26471"/>
          <a:stretch/>
        </p:blipFill>
        <p:spPr>
          <a:xfrm>
            <a:off x="202709" y="905021"/>
            <a:ext cx="3309632" cy="3017520"/>
          </a:xfrm>
        </p:spPr>
      </p:pic>
      <p:sp>
        <p:nvSpPr>
          <p:cNvPr id="13316" name="Text Placeholder 3"/>
          <p:cNvSpPr txBox="1">
            <a:spLocks/>
          </p:cNvSpPr>
          <p:nvPr/>
        </p:nvSpPr>
        <p:spPr bwMode="auto">
          <a:xfrm>
            <a:off x="3798278" y="905021"/>
            <a:ext cx="7688874" cy="487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marL="214313" indent="-214313" eaLnBrk="0" hangingPunct="0">
              <a:spcBef>
                <a:spcPct val="20000"/>
              </a:spcBef>
              <a:buBlip>
                <a:blip r:embed="rId3"/>
              </a:buBlip>
              <a:defRPr sz="32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1pPr>
            <a:lvl2pPr marL="557213" indent="-214313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defRPr sz="28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defRPr sz="24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−"/>
              <a:defRPr sz="20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"/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>
              <a:buFontTx/>
              <a:buChar char="•"/>
            </a:pPr>
            <a:r>
              <a:rPr lang="en-US" altLang="x-none" sz="2800" b="1" dirty="0" smtClean="0">
                <a:solidFill>
                  <a:schemeClr val="tx1"/>
                </a:solidFill>
              </a:rPr>
              <a:t>About:</a:t>
            </a:r>
          </a:p>
          <a:p>
            <a:pPr lvl="1">
              <a:buFontTx/>
              <a:buChar char="•"/>
            </a:pPr>
            <a:r>
              <a:rPr lang="en-US" altLang="x-none" sz="2400" b="1" dirty="0" smtClean="0">
                <a:solidFill>
                  <a:schemeClr val="tx1"/>
                </a:solidFill>
              </a:rPr>
              <a:t>Over 42 years in the embedded systems industry</a:t>
            </a:r>
          </a:p>
          <a:p>
            <a:pPr lvl="2">
              <a:buFontTx/>
              <a:buChar char="•"/>
            </a:pPr>
            <a:r>
              <a:rPr lang="en-US" altLang="x-none" sz="2000" b="1" dirty="0" smtClean="0">
                <a:solidFill>
                  <a:schemeClr val="tx1"/>
                </a:solidFill>
              </a:rPr>
              <a:t>20 years with embedded Linux</a:t>
            </a:r>
          </a:p>
          <a:p>
            <a:pPr lvl="1">
              <a:buFontTx/>
              <a:buChar char="•"/>
            </a:pPr>
            <a:r>
              <a:rPr lang="en-US" altLang="x-none" sz="2400" b="1" dirty="0" smtClean="0">
                <a:solidFill>
                  <a:schemeClr val="tx1"/>
                </a:solidFill>
              </a:rPr>
              <a:t>Formerly the Chief Scientist at The PTR Group, Inc.</a:t>
            </a:r>
          </a:p>
          <a:p>
            <a:pPr lvl="1">
              <a:buFontTx/>
              <a:buChar char="•"/>
            </a:pPr>
            <a:r>
              <a:rPr lang="en-US" altLang="x-none" sz="2400" b="1" dirty="0" smtClean="0">
                <a:solidFill>
                  <a:schemeClr val="tx1"/>
                </a:solidFill>
              </a:rPr>
              <a:t>Currently an embedded systems architect at </a:t>
            </a:r>
            <a:br>
              <a:rPr lang="en-US" altLang="x-none" sz="2400" b="1" dirty="0" smtClean="0">
                <a:solidFill>
                  <a:schemeClr val="tx1"/>
                </a:solidFill>
              </a:rPr>
            </a:br>
            <a:r>
              <a:rPr lang="en-US" altLang="x-none" sz="2400" b="1" dirty="0" smtClean="0">
                <a:solidFill>
                  <a:schemeClr val="tx1"/>
                </a:solidFill>
              </a:rPr>
              <a:t>The Aerospace Corporation</a:t>
            </a:r>
          </a:p>
          <a:p>
            <a:pPr lvl="1">
              <a:buFontTx/>
              <a:buChar char="•"/>
            </a:pPr>
            <a:r>
              <a:rPr lang="en-US" altLang="x-none" sz="2400" b="1" dirty="0" smtClean="0">
                <a:solidFill>
                  <a:schemeClr val="tx1"/>
                </a:solidFill>
              </a:rPr>
              <a:t>Mentor for FIRST Robotics Team 116</a:t>
            </a:r>
            <a:br>
              <a:rPr lang="en-US" altLang="x-none" sz="2400" b="1" dirty="0" smtClean="0">
                <a:solidFill>
                  <a:schemeClr val="tx1"/>
                </a:solidFill>
              </a:rPr>
            </a:br>
            <a:r>
              <a:rPr lang="en-US" altLang="x-none" sz="2400" b="1" dirty="0" smtClean="0">
                <a:solidFill>
                  <a:schemeClr val="tx1"/>
                </a:solidFill>
              </a:rPr>
              <a:t>	Epsilon Delta from Herndon, VA</a:t>
            </a:r>
          </a:p>
          <a:p>
            <a:pPr lvl="1">
              <a:buFontTx/>
              <a:buChar char="•"/>
            </a:pPr>
            <a:endParaRPr lang="en-US" altLang="x-none" sz="2400" b="1" dirty="0">
              <a:solidFill>
                <a:schemeClr val="tx1"/>
              </a:solidFill>
            </a:endParaRPr>
          </a:p>
          <a:p>
            <a:pPr>
              <a:buFontTx/>
              <a:buChar char="•"/>
            </a:pPr>
            <a:r>
              <a:rPr lang="en-US" altLang="x-none" sz="2800" b="1" dirty="0" smtClean="0">
                <a:solidFill>
                  <a:schemeClr val="tx1"/>
                </a:solidFill>
              </a:rPr>
              <a:t>Linked-in</a:t>
            </a:r>
            <a:r>
              <a:rPr lang="en-US" altLang="x-none" sz="2800" b="1" dirty="0">
                <a:solidFill>
                  <a:schemeClr val="tx1"/>
                </a:solidFill>
              </a:rPr>
              <a:t>:</a:t>
            </a:r>
          </a:p>
          <a:p>
            <a:pPr lvl="1">
              <a:buFont typeface="Arial" charset="0"/>
              <a:buChar char="•"/>
            </a:pPr>
            <a:r>
              <a:rPr lang="en-US" sz="2400" b="1" dirty="0" smtClean="0"/>
              <a:t>https://www.linkedin.com/in/michaeleandersonva</a:t>
            </a:r>
            <a:r>
              <a:rPr lang="en-US" altLang="x-none" sz="2400" b="1" dirty="0" smtClean="0">
                <a:solidFill>
                  <a:schemeClr val="tx1"/>
                </a:solidFill>
              </a:rPr>
              <a:t> </a:t>
            </a:r>
            <a:endParaRPr lang="en-US" altLang="x-none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65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Calling Functions Interactively</a:t>
            </a:r>
          </a:p>
        </p:txBody>
      </p:sp>
      <p:sp>
        <p:nvSpPr>
          <p:cNvPr id="3481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smtClean="0"/>
              <a:t>Once the code is loaded, you can actually call program functions from the gdb command line</a:t>
            </a:r>
          </a:p>
          <a:p>
            <a:pPr lvl="1"/>
            <a:r>
              <a:rPr lang="en-US" altLang="x-none" smtClean="0"/>
              <a:t>The syntax and parameter passing is based on the language the code is written in</a:t>
            </a:r>
          </a:p>
          <a:p>
            <a:r>
              <a:rPr lang="en-US" altLang="x-none" smtClean="0"/>
              <a:t>The function will be called and the return will be printed and saved in the value history</a:t>
            </a:r>
          </a:p>
        </p:txBody>
      </p:sp>
    </p:spTree>
    <p:extLst>
      <p:ext uri="{BB962C8B-B14F-4D97-AF65-F5344CB8AC3E}">
        <p14:creationId xmlns:p14="http://schemas.microsoft.com/office/powerpoint/2010/main" val="247909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Setting Variables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You can define new variables, set a register value or modify program variables using the </a:t>
            </a:r>
            <a:br>
              <a:rPr lang="en-US" sz="2800" dirty="0" smtClean="0"/>
            </a:b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VAR = EXP</a:t>
            </a:r>
            <a:r>
              <a:rPr lang="en-US" sz="2800" dirty="0" smtClean="0"/>
              <a:t> (or whatever the language equivalent is for your language)</a:t>
            </a:r>
          </a:p>
          <a:p>
            <a:pPr lvl="1">
              <a:defRPr/>
            </a:pPr>
            <a:r>
              <a:rPr lang="en-US" sz="2000" dirty="0" smtClean="0"/>
              <a:t>Expressions are any valid expression for the language</a:t>
            </a:r>
          </a:p>
          <a:p>
            <a:pPr>
              <a:defRPr/>
            </a:pPr>
            <a:r>
              <a:rPr lang="en-US" sz="2800" dirty="0" smtClean="0"/>
              <a:t>You can set a variable that uses the same name as a </a:t>
            </a:r>
            <a:r>
              <a:rPr lang="en-US" sz="2800" dirty="0" err="1" smtClean="0"/>
              <a:t>gdb</a:t>
            </a:r>
            <a:r>
              <a:rPr lang="en-US" sz="2800" dirty="0" smtClean="0"/>
              <a:t> command using the </a:t>
            </a:r>
            <a:br>
              <a:rPr lang="en-US" sz="2800" dirty="0" smtClean="0"/>
            </a:b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set variable VAR = EXP </a:t>
            </a:r>
            <a:r>
              <a:rPr lang="en-US" sz="2800" dirty="0" smtClean="0"/>
              <a:t>syntax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657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Printing Expressions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Use the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print EXP </a:t>
            </a:r>
            <a:r>
              <a:rPr lang="en-US" sz="2800" dirty="0" smtClean="0"/>
              <a:t>syntax to print any value from the current stack frame, </a:t>
            </a:r>
            <a:r>
              <a:rPr lang="en-US" sz="2800" dirty="0" err="1" smtClean="0"/>
              <a:t>globals</a:t>
            </a:r>
            <a:r>
              <a:rPr lang="en-US" sz="2800" dirty="0" smtClean="0"/>
              <a:t> or an entire file</a:t>
            </a:r>
          </a:p>
          <a:p>
            <a:pPr>
              <a:defRPr/>
            </a:pPr>
            <a:r>
              <a:rPr lang="en-US" sz="2800" dirty="0" smtClean="0"/>
              <a:t>Use $NUM to get the previous value of NUM</a:t>
            </a:r>
          </a:p>
          <a:p>
            <a:pPr lvl="1">
              <a:defRPr/>
            </a:pPr>
            <a:r>
              <a:rPr lang="en-US" sz="2400" dirty="0" smtClean="0"/>
              <a:t>You can refer back farther using $$NUM</a:t>
            </a:r>
          </a:p>
          <a:p>
            <a:pPr>
              <a:defRPr/>
            </a:pPr>
            <a:r>
              <a:rPr lang="en-US" sz="2800" dirty="0" smtClean="0"/>
              <a:t>Registers are accessed using the $&lt;REGNAME&gt; syntax</a:t>
            </a:r>
          </a:p>
          <a:p>
            <a:pPr>
              <a:defRPr/>
            </a:pPr>
            <a:r>
              <a:rPr lang="en-US" sz="2800" dirty="0" smtClean="0"/>
              <a:t>{TYPE}ADREXP refers to datum of data type {TYPE} located at address ADREXP</a:t>
            </a:r>
          </a:p>
          <a:p>
            <a:pPr>
              <a:defRPr/>
            </a:pPr>
            <a:r>
              <a:rPr lang="en-US" sz="2800" dirty="0" smtClean="0"/>
              <a:t>The @ symbol is a binary operator for treating consecutive data objects anywhere in memory as an array</a:t>
            </a:r>
          </a:p>
          <a:p>
            <a:pPr lvl="1">
              <a:defRPr/>
            </a:pPr>
            <a:r>
              <a:rPr lang="en-US" sz="2400" dirty="0" smtClean="0"/>
              <a:t>E.g., FOO@NUM gives an array whose first element is foo, whose second is stored in the memory adjacent to FOO, etc.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2638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Examine Memory at Address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If we have a known address in memory, such as a pointer, we can display the memory at that address</a:t>
            </a:r>
          </a:p>
          <a:p>
            <a:pPr>
              <a:defRPr/>
            </a:pPr>
            <a:r>
              <a:rPr lang="en-US" sz="2800" dirty="0" smtClean="0"/>
              <a:t>We can also use a format character, but the </a:t>
            </a:r>
            <a:r>
              <a:rPr lang="en-US" sz="2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800" dirty="0" smtClean="0"/>
              <a:t> option also adds an additional character to indicate the size of the display</a:t>
            </a:r>
          </a:p>
          <a:p>
            <a:pPr>
              <a:defRPr/>
            </a:pPr>
            <a:r>
              <a:rPr lang="en-US" sz="2800" dirty="0"/>
              <a:t>Size letters are b(byte), h(</a:t>
            </a:r>
            <a:r>
              <a:rPr lang="en-US" sz="2800" dirty="0" err="1"/>
              <a:t>halfword</a:t>
            </a:r>
            <a:r>
              <a:rPr lang="en-US" sz="2800" dirty="0"/>
              <a:t>), w(word), g(giant, 8 bytes</a:t>
            </a:r>
            <a:r>
              <a:rPr lang="en-US" sz="2800" dirty="0" smtClean="0"/>
              <a:t>)</a:t>
            </a:r>
          </a:p>
          <a:p>
            <a:pPr>
              <a:defRPr/>
            </a:pPr>
            <a:r>
              <a:rPr lang="en-US" sz="2800" dirty="0" smtClean="0"/>
              <a:t>E.g., </a:t>
            </a:r>
            <a:r>
              <a:rPr lang="en-US" sz="2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8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x /</a:t>
            </a:r>
            <a:r>
              <a:rPr lang="en-US" sz="2800" b="1" dirty="0" err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</a:t>
            </a:r>
            <a:r>
              <a:rPr lang="en-US" sz="2800" b="1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&amp;test</a:t>
            </a:r>
            <a:endParaRPr lang="en-US" sz="2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06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Setting Breakpoints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 err="1" smtClean="0"/>
              <a:t>gdb</a:t>
            </a:r>
            <a:r>
              <a:rPr lang="en-US" sz="2400" dirty="0" smtClean="0"/>
              <a:t> supports several types of breakpoints</a:t>
            </a:r>
          </a:p>
          <a:p>
            <a:pPr lvl="1">
              <a:defRPr/>
            </a:pPr>
            <a:r>
              <a:rPr lang="en-US" sz="1800" dirty="0" smtClean="0"/>
              <a:t>Normal breakpoints 		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&lt;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lineno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lvl="1">
              <a:defRPr/>
            </a:pPr>
            <a:r>
              <a:rPr lang="en-US" sz="1800" dirty="0" smtClean="0"/>
              <a:t>Temporary breakpoints	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tbreak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lineno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lvl="1">
              <a:defRPr/>
            </a:pPr>
            <a:r>
              <a:rPr lang="en-US" sz="1800" dirty="0" smtClean="0"/>
              <a:t>Hardware breakpoints	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hbreak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lineno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>
              <a:defRPr/>
            </a:pPr>
            <a:r>
              <a:rPr lang="en-US" sz="2400" dirty="0" smtClean="0"/>
              <a:t>You can also set conditional breakpoints (beware of the overhead)</a:t>
            </a:r>
          </a:p>
          <a:p>
            <a:pPr marL="609585" lvl="1" indent="0">
              <a:buNone/>
              <a:defRPr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 break &lt;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lineno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if &lt;condition is true&gt;</a:t>
            </a:r>
            <a:endParaRPr lang="en-US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You can issue commands to be run when the breakpoint is hit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After b main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commands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Type commands to be executed when breakpoint 1 is hit, one per line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with a line saying just “End”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silent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“ main started\n”</a:t>
            </a: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end</a:t>
            </a:r>
          </a:p>
          <a:p>
            <a:pPr marL="609585" lvl="1" indent="0">
              <a:buNone/>
              <a:defRPr/>
            </a:pPr>
            <a:endParaRPr lang="en-US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88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Stepping Through Code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3600" dirty="0" err="1"/>
              <a:t>g</a:t>
            </a:r>
            <a:r>
              <a:rPr lang="en-US" sz="3600" dirty="0" err="1" smtClean="0"/>
              <a:t>db</a:t>
            </a:r>
            <a:r>
              <a:rPr lang="en-US" sz="3600" dirty="0" smtClean="0"/>
              <a:t> has a number of ways to step through </a:t>
            </a:r>
            <a:br>
              <a:rPr lang="en-US" sz="3600" dirty="0" smtClean="0"/>
            </a:br>
            <a:r>
              <a:rPr lang="en-US" sz="3600" dirty="0" smtClean="0"/>
              <a:t>the code after encountering a breakpoint</a:t>
            </a:r>
          </a:p>
          <a:p>
            <a:pPr lvl="1">
              <a:defRPr/>
            </a:pPr>
            <a:r>
              <a:rPr lang="en-US" sz="2800" b="1" dirty="0"/>
              <a:t>s</a:t>
            </a:r>
            <a:r>
              <a:rPr lang="en-US" sz="2800" b="1" dirty="0" smtClean="0"/>
              <a:t>tep</a:t>
            </a:r>
            <a:r>
              <a:rPr lang="en-US" sz="2800" dirty="0" smtClean="0"/>
              <a:t> – step one line and step into functions</a:t>
            </a:r>
          </a:p>
          <a:p>
            <a:pPr lvl="1">
              <a:defRPr/>
            </a:pPr>
            <a:r>
              <a:rPr lang="en-US" sz="2800" b="1" dirty="0"/>
              <a:t>n</a:t>
            </a:r>
            <a:r>
              <a:rPr lang="en-US" sz="2800" b="1" dirty="0" smtClean="0"/>
              <a:t>ext</a:t>
            </a:r>
            <a:r>
              <a:rPr lang="en-US" sz="2800" dirty="0" smtClean="0"/>
              <a:t> – step one line and step over functions</a:t>
            </a:r>
          </a:p>
          <a:p>
            <a:pPr lvl="1">
              <a:defRPr/>
            </a:pPr>
            <a:r>
              <a:rPr lang="en-US" sz="2800" b="1" dirty="0"/>
              <a:t>f</a:t>
            </a:r>
            <a:r>
              <a:rPr lang="en-US" sz="2800" b="1" dirty="0" smtClean="0"/>
              <a:t>inish</a:t>
            </a:r>
            <a:r>
              <a:rPr lang="en-US" sz="2800" dirty="0" smtClean="0"/>
              <a:t> – you stepped into a function accidentally and </a:t>
            </a:r>
            <a:br>
              <a:rPr lang="en-US" sz="2800" dirty="0" smtClean="0"/>
            </a:br>
            <a:r>
              <a:rPr lang="en-US" sz="2800" dirty="0" smtClean="0"/>
              <a:t>you want to finish this routine</a:t>
            </a:r>
          </a:p>
          <a:p>
            <a:pPr lvl="1">
              <a:defRPr/>
            </a:pPr>
            <a:r>
              <a:rPr lang="en-US" sz="2800" b="1" dirty="0" err="1"/>
              <a:t>s</a:t>
            </a:r>
            <a:r>
              <a:rPr lang="en-US" sz="2800" b="1" dirty="0" err="1" smtClean="0"/>
              <a:t>tepi</a:t>
            </a:r>
            <a:r>
              <a:rPr lang="en-US" sz="2800" dirty="0" smtClean="0"/>
              <a:t> – step one assembly language instruction and </a:t>
            </a:r>
            <a:br>
              <a:rPr lang="en-US" sz="2800" dirty="0" smtClean="0"/>
            </a:br>
            <a:r>
              <a:rPr lang="en-US" sz="2800" dirty="0" smtClean="0"/>
              <a:t>step into function calls</a:t>
            </a:r>
          </a:p>
          <a:p>
            <a:pPr lvl="1">
              <a:defRPr/>
            </a:pPr>
            <a:r>
              <a:rPr lang="en-US" sz="2800" b="1" dirty="0" err="1"/>
              <a:t>n</a:t>
            </a:r>
            <a:r>
              <a:rPr lang="en-US" sz="2800" b="1" dirty="0" err="1" smtClean="0"/>
              <a:t>exti</a:t>
            </a:r>
            <a:r>
              <a:rPr lang="en-US" sz="2800" dirty="0" smtClean="0"/>
              <a:t> – step one assembly language instruction </a:t>
            </a:r>
            <a:br>
              <a:rPr lang="en-US" sz="2800" dirty="0" smtClean="0"/>
            </a:br>
            <a:r>
              <a:rPr lang="en-US" sz="2800" dirty="0" smtClean="0"/>
              <a:t>but step over function calls</a:t>
            </a:r>
            <a:endParaRPr lang="en-US" sz="2800" dirty="0"/>
          </a:p>
        </p:txBody>
      </p:sp>
      <p:pic>
        <p:nvPicPr>
          <p:cNvPr id="4301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013" y="814100"/>
            <a:ext cx="1909233" cy="495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3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Watchpoints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/>
              <a:t>Force a program break when a selected variable’s value </a:t>
            </a:r>
            <a:r>
              <a:rPr lang="en-US" dirty="0" smtClean="0"/>
              <a:t>changes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Examples:</a:t>
            </a:r>
            <a:endParaRPr lang="en-US" dirty="0"/>
          </a:p>
          <a:p>
            <a:pPr marL="609585" lvl="1" indent="0">
              <a:buNone/>
              <a:defRPr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watch –l &lt;address/symbol&gt; </a:t>
            </a:r>
            <a:r>
              <a:rPr lang="en-US" dirty="0" smtClean="0"/>
              <a:t>command is scope aware</a:t>
            </a:r>
          </a:p>
          <a:p>
            <a:pPr marL="609585" lvl="1" indent="0">
              <a:buNone/>
              <a:defRPr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rwatch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&lt;a/s&gt;</a:t>
            </a:r>
            <a:r>
              <a:rPr lang="en-US" dirty="0" smtClean="0"/>
              <a:t>                               stops if the address is read</a:t>
            </a:r>
          </a:p>
          <a:p>
            <a:pPr marL="609585" lvl="1" indent="0">
              <a:buNone/>
              <a:defRPr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w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atch &lt;a/s&gt; thread 3  </a:t>
            </a:r>
            <a:r>
              <a:rPr lang="en-US" dirty="0" smtClean="0"/>
              <a:t>         stops if thread 3 modifies</a:t>
            </a:r>
          </a:p>
          <a:p>
            <a:pPr marL="609585" lvl="1" indent="0">
              <a:buNone/>
              <a:defRPr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w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atch &lt;a/s&gt; if &lt;a/s&gt; &gt; 5</a:t>
            </a:r>
            <a:r>
              <a:rPr lang="en-US" dirty="0" smtClean="0"/>
              <a:t>     stops when contents &gt; 5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Show </a:t>
            </a:r>
            <a:r>
              <a:rPr lang="en-US" dirty="0"/>
              <a:t>old and new value and location in code that caused the change in value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b main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 run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watch x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cont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Hardware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watchpoint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2: x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Old value = 13451357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New value = 10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Main() at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watch.c:10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Debugging Threads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Show active thread ids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 info threads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Select a thread by id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 thread 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Restrict breakpoint to a particular thread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 break &lt;break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ident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&gt; thread &lt;id&gt;</a:t>
            </a:r>
          </a:p>
          <a:p>
            <a:pPr lvl="1">
              <a:defRPr/>
            </a:pPr>
            <a:r>
              <a:rPr lang="en-US" sz="2400" dirty="0" smtClean="0"/>
              <a:t>Not specifying a thread ID will cause the breakpoint to apply to all threads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Show </a:t>
            </a:r>
            <a:r>
              <a:rPr lang="en-US" sz="2800" dirty="0" err="1" smtClean="0"/>
              <a:t>backtraces</a:t>
            </a:r>
            <a:r>
              <a:rPr lang="en-US" sz="2800" dirty="0" smtClean="0"/>
              <a:t> for all threads:</a:t>
            </a:r>
          </a:p>
          <a:p>
            <a:pPr marL="609585" lvl="1" indent="0">
              <a:buNone/>
              <a:defRPr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thread apply all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bt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Restrict thread execution to current thread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 set scheduler-locking on | off</a:t>
            </a:r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84" y="955201"/>
            <a:ext cx="3000620" cy="202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3253" name="Text Box 4"/>
          <p:cNvSpPr txBox="1">
            <a:spLocks noChangeArrowheads="1"/>
          </p:cNvSpPr>
          <p:nvPr/>
        </p:nvSpPr>
        <p:spPr bwMode="auto">
          <a:xfrm>
            <a:off x="10644505" y="2990274"/>
            <a:ext cx="1289099" cy="24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19997" tIns="62398" rIns="119997" bIns="62398">
            <a:spAutoFit/>
          </a:bodyPr>
          <a:lstStyle>
            <a:lvl1pPr eaLnBrk="0" hangingPunct="0">
              <a:spcBef>
                <a:spcPct val="20000"/>
              </a:spcBef>
              <a:buBlip>
                <a:blip r:embed="rId4"/>
              </a:buBlip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−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Pct val="60000"/>
              <a:buFontTx/>
              <a:buNone/>
            </a:pPr>
            <a:r>
              <a:rPr lang="en-US" altLang="x-none" sz="800" dirty="0">
                <a:solidFill>
                  <a:srgbClr val="5F5F5F"/>
                </a:solidFill>
                <a:cs typeface="Calibri" pitchFamily="34" charset="0"/>
              </a:rPr>
              <a:t>Source: optusnet.com.au</a:t>
            </a:r>
          </a:p>
        </p:txBody>
      </p:sp>
    </p:spTree>
    <p:extLst>
      <p:ext uri="{BB962C8B-B14F-4D97-AF65-F5344CB8AC3E}">
        <p14:creationId xmlns:p14="http://schemas.microsoft.com/office/powerpoint/2010/main" val="2111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Generating “Core Dumps”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sz="3200" dirty="0" smtClean="0"/>
              <a:t>When an application terminates abnormally, a </a:t>
            </a:r>
            <a:br>
              <a:rPr lang="en-US" sz="3200" dirty="0" smtClean="0"/>
            </a:br>
            <a:r>
              <a:rPr lang="en-US" sz="3200" dirty="0" smtClean="0"/>
              <a:t>core file can be generated</a:t>
            </a:r>
          </a:p>
          <a:p>
            <a:pPr lvl="1">
              <a:defRPr/>
            </a:pPr>
            <a:r>
              <a:rPr lang="en-US" sz="2800" dirty="0" smtClean="0"/>
              <a:t>core file - (n.) A file created when a program </a:t>
            </a:r>
            <a:br>
              <a:rPr lang="en-US" sz="2800" dirty="0" smtClean="0"/>
            </a:br>
            <a:r>
              <a:rPr lang="en-US" sz="2800" dirty="0" smtClean="0"/>
              <a:t>malfunctions and terminates. The core file holds a </a:t>
            </a:r>
            <a:br>
              <a:rPr lang="en-US" sz="2800" dirty="0" smtClean="0"/>
            </a:br>
            <a:r>
              <a:rPr lang="en-US" sz="2800" dirty="0" smtClean="0"/>
              <a:t>snapshot of memory, taken at the time the fault </a:t>
            </a:r>
            <a:br>
              <a:rPr lang="en-US" sz="2800" dirty="0" smtClean="0"/>
            </a:br>
            <a:r>
              <a:rPr lang="en-US" sz="2800" dirty="0" smtClean="0"/>
              <a:t>occurred. This file can be used to determine the </a:t>
            </a:r>
            <a:br>
              <a:rPr lang="en-US" sz="2800" dirty="0" smtClean="0"/>
            </a:br>
            <a:r>
              <a:rPr lang="en-US" sz="2800" dirty="0" smtClean="0"/>
              <a:t>cause of the malfunction</a:t>
            </a:r>
          </a:p>
          <a:p>
            <a:pPr>
              <a:defRPr/>
            </a:pPr>
            <a:r>
              <a:rPr lang="en-US" sz="3200" dirty="0" smtClean="0"/>
              <a:t>By default, this feature is disabled to preclude </a:t>
            </a:r>
            <a:br>
              <a:rPr lang="en-US" sz="3200" dirty="0" smtClean="0"/>
            </a:br>
            <a:r>
              <a:rPr lang="en-US" sz="3200" dirty="0" smtClean="0"/>
              <a:t>“core droppings” in the file system</a:t>
            </a:r>
          </a:p>
          <a:p>
            <a:pPr lvl="1">
              <a:defRPr/>
            </a:pPr>
            <a:r>
              <a:rPr lang="en-US" sz="2800" dirty="0" smtClean="0"/>
              <a:t>Use: </a:t>
            </a:r>
            <a:br>
              <a:rPr lang="en-US" sz="2800" dirty="0" smtClean="0"/>
            </a:br>
            <a:r>
              <a:rPr lang="en-US" sz="2800" b="1" dirty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ulimit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–c &lt;max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core size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in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512-byte blocks&gt;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to re-enable core file generation</a:t>
            </a:r>
          </a:p>
        </p:txBody>
      </p:sp>
      <p:pic>
        <p:nvPicPr>
          <p:cNvPr id="542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00" b="16000"/>
          <a:stretch>
            <a:fillRect/>
          </a:stretch>
        </p:blipFill>
        <p:spPr bwMode="auto">
          <a:xfrm>
            <a:off x="9867901" y="1143000"/>
            <a:ext cx="2241551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4277" name="Text Box 4"/>
          <p:cNvSpPr txBox="1">
            <a:spLocks noChangeArrowheads="1"/>
          </p:cNvSpPr>
          <p:nvPr/>
        </p:nvSpPr>
        <p:spPr bwMode="auto">
          <a:xfrm>
            <a:off x="10840466" y="3581400"/>
            <a:ext cx="1180095" cy="24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19997" tIns="62398" rIns="119997" bIns="62398">
            <a:spAutoFit/>
          </a:bodyPr>
          <a:lstStyle>
            <a:lvl1pPr eaLnBrk="0" hangingPunct="0">
              <a:spcBef>
                <a:spcPct val="20000"/>
              </a:spcBef>
              <a:buBlip>
                <a:blip r:embed="rId3"/>
              </a:buBlip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−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Webdings" pitchFamily="18" charset="2"/>
              <a:buChar char="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3399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Pct val="60000"/>
              <a:buFontTx/>
              <a:buNone/>
            </a:pPr>
            <a:r>
              <a:rPr lang="en-US" altLang="x-none" sz="800" dirty="0">
                <a:solidFill>
                  <a:srgbClr val="5F5F5F"/>
                </a:solidFill>
                <a:cs typeface="Calibri" pitchFamily="34" charset="0"/>
              </a:rPr>
              <a:t>Source: heartrails.com</a:t>
            </a:r>
          </a:p>
        </p:txBody>
      </p:sp>
    </p:spTree>
    <p:extLst>
      <p:ext uri="{BB962C8B-B14F-4D97-AF65-F5344CB8AC3E}">
        <p14:creationId xmlns:p14="http://schemas.microsoft.com/office/powerpoint/2010/main" val="383210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Using the Core File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Once you have a core file, you can use </a:t>
            </a:r>
            <a:r>
              <a:rPr lang="en-US" sz="3200" dirty="0" err="1" smtClean="0"/>
              <a:t>gdb</a:t>
            </a:r>
            <a:r>
              <a:rPr lang="en-US" sz="3200" dirty="0" smtClean="0"/>
              <a:t> to try to determine what went wrong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Load the core file using: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&lt;application name&gt; -core &lt;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corefile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err="1" smtClean="0"/>
              <a:t>gdb</a:t>
            </a:r>
            <a:r>
              <a:rPr lang="en-US" sz="3200" dirty="0" smtClean="0"/>
              <a:t> will load the application and will show you the point of failure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This will also work with most </a:t>
            </a:r>
            <a:r>
              <a:rPr lang="en-US" sz="3200" dirty="0" err="1" smtClean="0"/>
              <a:t>gdb</a:t>
            </a:r>
            <a:r>
              <a:rPr lang="en-US" sz="3200" dirty="0" smtClean="0"/>
              <a:t> front-ends</a:t>
            </a:r>
          </a:p>
          <a:p>
            <a:pPr lvl="1">
              <a:defRPr/>
            </a:pPr>
            <a:r>
              <a:rPr lang="en-US" sz="2800" dirty="0" smtClean="0"/>
              <a:t>eclipse</a:t>
            </a:r>
          </a:p>
          <a:p>
            <a:pPr lvl="1">
              <a:defRPr/>
            </a:pPr>
            <a:r>
              <a:rPr lang="en-US" sz="2800" dirty="0" err="1" smtClean="0"/>
              <a:t>ddd</a:t>
            </a:r>
            <a:endParaRPr lang="en-US" sz="2800" dirty="0" smtClean="0"/>
          </a:p>
          <a:p>
            <a:pPr lvl="1">
              <a:defRPr/>
            </a:pPr>
            <a:r>
              <a:rPr lang="en-US" sz="2800" dirty="0" smtClean="0"/>
              <a:t>Insight</a:t>
            </a:r>
          </a:p>
        </p:txBody>
      </p:sp>
    </p:spTree>
    <p:extLst>
      <p:ext uri="{BB962C8B-B14F-4D97-AF65-F5344CB8AC3E}">
        <p14:creationId xmlns:p14="http://schemas.microsoft.com/office/powerpoint/2010/main" val="335496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What We Will Talk About…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dirty="0" smtClean="0"/>
              <a:t>The GNU Project, GCC and </a:t>
            </a:r>
            <a:r>
              <a:rPr lang="en-US" sz="2400" dirty="0" err="1" smtClean="0"/>
              <a:t>gdb</a:t>
            </a:r>
            <a:endParaRPr lang="en-US" sz="2400" dirty="0" smtClean="0"/>
          </a:p>
          <a:p>
            <a:pPr>
              <a:defRPr/>
            </a:pPr>
            <a:r>
              <a:rPr lang="en-US" sz="2400" dirty="0" smtClean="0"/>
              <a:t>Compiling for debugging</a:t>
            </a:r>
          </a:p>
          <a:p>
            <a:pPr>
              <a:defRPr/>
            </a:pPr>
            <a:r>
              <a:rPr lang="en-US" sz="2400" dirty="0" err="1" smtClean="0"/>
              <a:t>gdb</a:t>
            </a:r>
            <a:r>
              <a:rPr lang="en-US" sz="2400" dirty="0" smtClean="0"/>
              <a:t> CLI, TUI and </a:t>
            </a:r>
            <a:r>
              <a:rPr lang="en-US" sz="2400" dirty="0" err="1" smtClean="0"/>
              <a:t>gdbfront</a:t>
            </a:r>
            <a:r>
              <a:rPr lang="en-US" sz="2400" dirty="0" smtClean="0"/>
              <a:t>-ends</a:t>
            </a:r>
          </a:p>
          <a:p>
            <a:pPr>
              <a:defRPr/>
            </a:pPr>
            <a:r>
              <a:rPr lang="en-US" sz="2400" dirty="0" smtClean="0"/>
              <a:t>Getting help, scripts and macros</a:t>
            </a:r>
          </a:p>
          <a:p>
            <a:pPr>
              <a:defRPr/>
            </a:pPr>
            <a:r>
              <a:rPr lang="en-US" sz="2400" dirty="0" smtClean="0"/>
              <a:t>Launching, loading and running applications</a:t>
            </a:r>
          </a:p>
          <a:p>
            <a:pPr>
              <a:defRPr/>
            </a:pPr>
            <a:r>
              <a:rPr lang="en-US" sz="2400" dirty="0" smtClean="0"/>
              <a:t>Attaching to a running application</a:t>
            </a:r>
          </a:p>
          <a:p>
            <a:pPr>
              <a:defRPr/>
            </a:pPr>
            <a:r>
              <a:rPr lang="en-US" sz="2400" dirty="0" smtClean="0"/>
              <a:t>Breakpoints, </a:t>
            </a:r>
            <a:r>
              <a:rPr lang="en-US" sz="2400" dirty="0" err="1" smtClean="0"/>
              <a:t>watchpoints</a:t>
            </a:r>
            <a:r>
              <a:rPr lang="en-US" sz="2400" dirty="0" smtClean="0"/>
              <a:t> and more</a:t>
            </a:r>
          </a:p>
          <a:p>
            <a:pPr>
              <a:defRPr/>
            </a:pPr>
            <a:r>
              <a:rPr lang="en-US" sz="2400" dirty="0" err="1" smtClean="0"/>
              <a:t>gdbserver</a:t>
            </a:r>
            <a:r>
              <a:rPr lang="en-US" sz="2400" dirty="0" smtClean="0"/>
              <a:t> and its options</a:t>
            </a:r>
          </a:p>
          <a:p>
            <a:pPr>
              <a:defRPr/>
            </a:pPr>
            <a:r>
              <a:rPr lang="en-US" sz="2400" dirty="0"/>
              <a:t>s</a:t>
            </a:r>
            <a:r>
              <a:rPr lang="en-US" sz="2400" dirty="0" smtClean="0"/>
              <a:t>trace/</a:t>
            </a:r>
            <a:r>
              <a:rPr lang="en-US" sz="2400" dirty="0" err="1" smtClean="0"/>
              <a:t>ltrace</a:t>
            </a:r>
            <a:endParaRPr lang="en-US" sz="2400" dirty="0" smtClean="0"/>
          </a:p>
          <a:p>
            <a:pPr>
              <a:defRPr/>
            </a:pPr>
            <a:r>
              <a:rPr lang="en-US" sz="2400" dirty="0" err="1" smtClean="0"/>
              <a:t>gprof</a:t>
            </a:r>
            <a:r>
              <a:rPr lang="en-US" sz="2400" dirty="0" smtClean="0"/>
              <a:t>/</a:t>
            </a:r>
            <a:r>
              <a:rPr lang="en-US" sz="2400" dirty="0" err="1" smtClean="0"/>
              <a:t>gcov</a:t>
            </a:r>
            <a:endParaRPr lang="en-US" sz="2400" dirty="0" smtClean="0"/>
          </a:p>
          <a:p>
            <a:pPr>
              <a:defRPr/>
            </a:pPr>
            <a:r>
              <a:rPr lang="en-US" sz="2400" dirty="0" err="1" smtClean="0"/>
              <a:t>Valgrind</a:t>
            </a:r>
            <a:endParaRPr lang="en-US" sz="2400" dirty="0" smtClean="0"/>
          </a:p>
          <a:p>
            <a:pPr>
              <a:defRPr/>
            </a:pPr>
            <a:r>
              <a:rPr lang="en-US" sz="2400" dirty="0" err="1" smtClean="0"/>
              <a:t>LTTng</a:t>
            </a:r>
            <a:r>
              <a:rPr lang="en-US" sz="2400" dirty="0" smtClean="0"/>
              <a:t> and </a:t>
            </a:r>
            <a:r>
              <a:rPr lang="en-US" sz="2400" dirty="0" err="1" smtClean="0"/>
              <a:t>Ftrace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0821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smtClean="0"/>
              <a:t>Remote Debugging with </a:t>
            </a:r>
            <a:r>
              <a:rPr err="1" smtClean="0"/>
              <a:t>gdb</a:t>
            </a:r>
            <a:r>
              <a:rPr smtClean="0"/>
              <a:t>/gdbserver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The DWARF debug format does not </a:t>
            </a:r>
            <a:br>
              <a:rPr lang="en-US" sz="2800" dirty="0" smtClean="0"/>
            </a:br>
            <a:r>
              <a:rPr lang="en-US" sz="2800" dirty="0" smtClean="0"/>
              <a:t>change because we’re using an alternate </a:t>
            </a:r>
            <a:br>
              <a:rPr lang="en-US" sz="2800" dirty="0" smtClean="0"/>
            </a:br>
            <a:r>
              <a:rPr lang="en-US" sz="2800" dirty="0" smtClean="0"/>
              <a:t>processor type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 will load the code to be debugged </a:t>
            </a:r>
            <a:br>
              <a:rPr lang="en-US" sz="2800" dirty="0" smtClean="0"/>
            </a:br>
            <a:r>
              <a:rPr lang="en-US" sz="2800" dirty="0" smtClean="0"/>
              <a:t>into the local </a:t>
            </a:r>
            <a:r>
              <a:rPr lang="en-US" sz="2800" dirty="0" err="1" smtClean="0"/>
              <a:t>gdb</a:t>
            </a:r>
            <a:r>
              <a:rPr lang="en-US" sz="2800" dirty="0" smtClean="0"/>
              <a:t> session and then </a:t>
            </a:r>
            <a:br>
              <a:rPr lang="en-US" sz="2800" dirty="0" smtClean="0"/>
            </a:br>
            <a:r>
              <a:rPr lang="en-US" sz="2800" dirty="0" smtClean="0"/>
              <a:t>connect with the remote </a:t>
            </a:r>
            <a:r>
              <a:rPr lang="en-US" sz="2800" dirty="0" err="1" smtClean="0"/>
              <a:t>gdbserver</a:t>
            </a:r>
            <a:endParaRPr lang="en-US" sz="2800" dirty="0" smtClean="0"/>
          </a:p>
          <a:p>
            <a:pPr lvl="1">
              <a:defRPr/>
            </a:pPr>
            <a:r>
              <a:rPr lang="en-US" sz="2400" dirty="0" smtClean="0"/>
              <a:t>Communications with the </a:t>
            </a:r>
            <a:r>
              <a:rPr lang="en-US" sz="2400" dirty="0" err="1" smtClean="0"/>
              <a:t>gdbserver</a:t>
            </a:r>
            <a:r>
              <a:rPr lang="en-US" sz="2400" dirty="0" smtClean="0"/>
              <a:t> helps keep the </a:t>
            </a:r>
            <a:r>
              <a:rPr lang="en-US" sz="2400" dirty="0" err="1" smtClean="0"/>
              <a:t>gdb</a:t>
            </a:r>
            <a:r>
              <a:rPr lang="en-US" sz="2400" dirty="0" smtClean="0"/>
              <a:t> session in sync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T</a:t>
            </a:r>
            <a:r>
              <a:rPr lang="en-US" sz="2800" dirty="0" smtClean="0"/>
              <a:t>he application to be debugged runs under the control of the </a:t>
            </a:r>
            <a:r>
              <a:rPr lang="en-US" sz="2800" dirty="0" err="1" smtClean="0"/>
              <a:t>gdbserver</a:t>
            </a:r>
            <a:r>
              <a:rPr lang="en-US" sz="2800" dirty="0" smtClean="0"/>
              <a:t> application</a:t>
            </a:r>
          </a:p>
          <a:p>
            <a:pPr lvl="1">
              <a:defRPr/>
            </a:pPr>
            <a:r>
              <a:rPr lang="en-US" sz="2400" dirty="0" smtClean="0"/>
              <a:t>Uses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ptrace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2400" dirty="0" smtClean="0"/>
              <a:t>functions to control starting and stopping of the target application</a:t>
            </a:r>
          </a:p>
          <a:p>
            <a:pPr eaLnBrk="1" hangingPunct="1">
              <a:defRPr/>
            </a:pPr>
            <a:endParaRPr lang="en-US" sz="2800" b="1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86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6" r="12779" b="8623"/>
          <a:stretch>
            <a:fillRect/>
          </a:stretch>
        </p:blipFill>
        <p:spPr bwMode="auto">
          <a:xfrm>
            <a:off x="8115300" y="1325034"/>
            <a:ext cx="3953933" cy="190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0640477" y="3240618"/>
            <a:ext cx="1282687" cy="24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19997" tIns="62398" rIns="119997" bIns="6239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3"/>
              </a:buBlip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ct val="60000"/>
              <a:buFontTx/>
              <a:buNone/>
              <a:defRPr/>
            </a:pPr>
            <a:r>
              <a:rPr lang="en-US" altLang="x-none" sz="800" dirty="0">
                <a:solidFill>
                  <a:srgbClr val="5F5F5F"/>
                </a:solidFill>
                <a:latin typeface="+mn-lt"/>
                <a:cs typeface="Calibri" panose="020F0502020204030204" pitchFamily="34" charset="0"/>
              </a:rPr>
              <a:t>Source: codeproject.com</a:t>
            </a:r>
          </a:p>
        </p:txBody>
      </p:sp>
    </p:spTree>
    <p:extLst>
      <p:ext uri="{BB962C8B-B14F-4D97-AF65-F5344CB8AC3E}">
        <p14:creationId xmlns:p14="http://schemas.microsoft.com/office/powerpoint/2010/main" val="186370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gdb/gdbserver Cross Debug Example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For example:</a:t>
            </a:r>
          </a:p>
          <a:p>
            <a:pPr lvl="1">
              <a:defRPr/>
            </a:pPr>
            <a:r>
              <a:rPr lang="en-US" sz="2800" dirty="0" smtClean="0"/>
              <a:t>On the target: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gdbserver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192.168.7.1:1929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myapp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&amp;</a:t>
            </a:r>
          </a:p>
          <a:p>
            <a:pPr lvl="1">
              <a:defRPr/>
            </a:pPr>
            <a:r>
              <a:rPr lang="en-US" sz="2800" dirty="0" smtClean="0"/>
              <a:t>On the host: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 target remote 192.168.7.2:1929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gdbserver can attach to a running program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$ gdbserver hostIP:2345 --attach PID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3200" dirty="0" smtClean="0"/>
              <a:t>Works within GUI-based front-ends as well</a:t>
            </a:r>
          </a:p>
          <a:p>
            <a:pPr lvl="1">
              <a:defRPr/>
            </a:pPr>
            <a:r>
              <a:rPr lang="en-US" sz="2800" dirty="0" smtClean="0"/>
              <a:t>You must tell </a:t>
            </a:r>
            <a:r>
              <a:rPr lang="en-US" sz="2800" dirty="0" err="1" smtClean="0"/>
              <a:t>gdb</a:t>
            </a:r>
            <a:r>
              <a:rPr lang="en-US" sz="2800" dirty="0" smtClean="0"/>
              <a:t> which back-end to use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	$ 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ddd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–debugger arm-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linux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gnueabi-gdb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myapp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46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strace/ltrace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x-none" sz="3600" dirty="0" smtClean="0"/>
              <a:t>Using tools like </a:t>
            </a:r>
            <a:r>
              <a:rPr lang="en-US" altLang="x-none" sz="3600" dirty="0" err="1" smtClean="0"/>
              <a:t>atsar</a:t>
            </a:r>
            <a:r>
              <a:rPr lang="en-US" altLang="x-none" sz="3600" dirty="0" smtClean="0"/>
              <a:t>, top, </a:t>
            </a:r>
            <a:r>
              <a:rPr lang="en-US" altLang="x-none" sz="3600" dirty="0" err="1" smtClean="0"/>
              <a:t>gkrellm</a:t>
            </a:r>
            <a:r>
              <a:rPr lang="en-US" altLang="x-none" sz="3600" dirty="0" smtClean="0"/>
              <a:t>, etc. will give you an idea as to what your system is doing globally.  You can now focus on system call and library call tracing</a:t>
            </a:r>
          </a:p>
          <a:p>
            <a:pPr lvl="1"/>
            <a:r>
              <a:rPr lang="en-US" altLang="x-none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strace</a:t>
            </a:r>
            <a:r>
              <a:rPr lang="en-US" altLang="x-none" sz="2800" dirty="0" smtClean="0"/>
              <a:t> and </a:t>
            </a:r>
            <a:r>
              <a:rPr lang="en-US" altLang="x-none" sz="2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ltrace</a:t>
            </a:r>
            <a:endParaRPr lang="en-US" altLang="x-none" sz="2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x-none" sz="3600" dirty="0" smtClean="0"/>
              <a:t>These require no special compilation flags</a:t>
            </a:r>
          </a:p>
          <a:p>
            <a:pPr lvl="1"/>
            <a:r>
              <a:rPr lang="en-US" altLang="x-none" sz="2800" dirty="0" smtClean="0"/>
              <a:t>They can be attached to a running application at any time</a:t>
            </a:r>
          </a:p>
          <a:p>
            <a:pPr lvl="1"/>
            <a:r>
              <a:rPr lang="en-US" altLang="x-none" sz="2800" dirty="0" smtClean="0"/>
              <a:t>They support time tagging for crude performance monitoring</a:t>
            </a:r>
          </a:p>
        </p:txBody>
      </p:sp>
    </p:spTree>
    <p:extLst>
      <p:ext uri="{BB962C8B-B14F-4D97-AF65-F5344CB8AC3E}">
        <p14:creationId xmlns:p14="http://schemas.microsoft.com/office/powerpoint/2010/main" val="82642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Using strace to Watch System Calls</a:t>
            </a:r>
            <a:endParaRPr lang="en-US" altLang="x-none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smtClean="0"/>
              <a:t>When debugging what appears to be a kernel-space error, it can be helpful to watch the system calls that </a:t>
            </a:r>
            <a:br>
              <a:rPr lang="en-US" altLang="x-none" smtClean="0"/>
            </a:br>
            <a:r>
              <a:rPr lang="en-US" altLang="x-none" smtClean="0"/>
              <a:t>are made from user-space</a:t>
            </a:r>
          </a:p>
          <a:p>
            <a:pPr lvl="1"/>
            <a:r>
              <a:rPr lang="en-US" altLang="x-none" smtClean="0"/>
              <a:t>See what events lead to the error</a:t>
            </a:r>
          </a:p>
          <a:p>
            <a:r>
              <a:rPr lang="en-US" altLang="x-none" smtClean="0"/>
              <a:t>strace displays all system </a:t>
            </a:r>
            <a:br>
              <a:rPr lang="en-US" altLang="x-none" smtClean="0"/>
            </a:br>
            <a:r>
              <a:rPr lang="en-US" altLang="x-none" smtClean="0"/>
              <a:t>calls made by a program</a:t>
            </a:r>
          </a:p>
          <a:p>
            <a:pPr lvl="1"/>
            <a:r>
              <a:rPr lang="en-US" altLang="x-none" smtClean="0"/>
              <a:t>Can display timestamp </a:t>
            </a:r>
            <a:br>
              <a:rPr lang="en-US" altLang="x-none" smtClean="0"/>
            </a:br>
            <a:r>
              <a:rPr lang="en-US" altLang="x-none" smtClean="0"/>
              <a:t>information per system call as well</a:t>
            </a:r>
            <a:endParaRPr lang="en-US" altLang="x-none" dirty="0" smtClean="0"/>
          </a:p>
        </p:txBody>
      </p:sp>
      <p:pic>
        <p:nvPicPr>
          <p:cNvPr id="20484" name="Picture 4" descr="str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225" y="2213448"/>
            <a:ext cx="3710915" cy="347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0405381" y="5692431"/>
            <a:ext cx="1246489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4"/>
              </a:buBlip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x-none" sz="800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Source: diy.despair.com</a:t>
            </a:r>
          </a:p>
        </p:txBody>
      </p:sp>
    </p:spTree>
    <p:extLst>
      <p:ext uri="{BB962C8B-B14F-4D97-AF65-F5344CB8AC3E}">
        <p14:creationId xmlns:p14="http://schemas.microsoft.com/office/powerpoint/2010/main" val="113600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Example strace Output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 # strace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execve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("/bin/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", ["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", "/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"], [/* 8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*/])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fcntl64(0, F_GETFD)                    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fcntl64(1, F_GETFD)                    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fcntl64(2, F_GETFD)                    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geteuid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                            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getuid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                             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getegid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                            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getgid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                             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brk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(0)                                  = 0x1028ad68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brk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(0x1028bd68)                         = 0x1028bd68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brk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(0x1028c000)                         = 0x1028c000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ioctl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(1, TIOCGWINSZ or TIOCGWINSZ, {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ws_row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ws_col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ws_xpixel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ws_ypixel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ioctl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(1, TCGETS or TCGETS, {B9600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opost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isig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icanon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echo ...})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ioctl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(1, TCGETS or TCGETS, {B9600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opost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isig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icanon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echo ...})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lstat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("/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", {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st_mode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=S_IFCHR|0644,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st_rdev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makedev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(254, 0), ...})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open("/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localtime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", O_RDONLY)        = -1 ENOENT (No such file or directory)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lstat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("/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", {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st_mode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=S_IFCHR|0644,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st_rdev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makedev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(254, 0), ...})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fstat64(1, {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st_mode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=S_IFCHR|0600,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st_rdev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makedev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(4, 64), ...})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ioctl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(1, TCGETS or TCGETS, {B9600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opost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isig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icanon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echo ...}) = 0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mmap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(NULL, 4096, PROT_READ|PROT_WRITE, MAP_PRIVATE|MAP_ANONYMOUS, -1, 0) = 0x300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write(1, "\33[1;35m/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\33[0m\n", 23/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labdev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= 23</a:t>
            </a:r>
          </a:p>
          <a:p>
            <a:pPr marL="0" indent="0">
              <a:buNone/>
            </a:pP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munmap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(0x30000000, 4096)                = 0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Exit(0)                                 = ?</a:t>
            </a:r>
          </a:p>
        </p:txBody>
      </p:sp>
    </p:spTree>
    <p:extLst>
      <p:ext uri="{BB962C8B-B14F-4D97-AF65-F5344CB8AC3E}">
        <p14:creationId xmlns:p14="http://schemas.microsoft.com/office/powerpoint/2010/main" val="279101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strace – Where is time being spent?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en-US" altLang="x-none" sz="9900" dirty="0"/>
              <a:t>Use </a:t>
            </a:r>
            <a:r>
              <a:rPr lang="en-US" altLang="x-none" sz="9900" b="1" dirty="0">
                <a:solidFill>
                  <a:srgbClr val="000000"/>
                </a:solidFill>
                <a:latin typeface="Courier New"/>
              </a:rPr>
              <a:t>–c </a:t>
            </a:r>
            <a:r>
              <a:rPr lang="en-US" altLang="x-none" sz="9900" dirty="0"/>
              <a:t>option while invoking the app</a:t>
            </a:r>
          </a:p>
          <a:p>
            <a:pPr>
              <a:defRPr/>
            </a:pPr>
            <a:r>
              <a:rPr lang="en-US" altLang="x-none" sz="9900" dirty="0"/>
              <a:t>Example – v4l2-based application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$ strace -c ./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capture_stream</a:t>
            </a: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-D /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dev</a:t>
            </a: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/video0 -w 640*480 -p 1|./viewer -w 640*480 -p 1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% time     seconds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usecs</a:t>
            </a: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/call     calls    errors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syscall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------ ----------- ----------- --------- --------- ----------------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86.40    0.054382         365       149           write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9.53    0.005999          41       148           select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3.85    0.002425           8       310         2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ioctl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0.21    0.000133          10        13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mmap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1           read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3           open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2           close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1           stat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0.00    0.000000           0         3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fstat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0.00    0.000000           0         4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mprotect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0.00    0.000000           0         1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munmap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0.00    0.000000           0         3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brk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3         3 access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0.00    0.000000           0         1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execve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  0.00    0.000000           0         1           </a:t>
            </a:r>
            <a:r>
              <a:rPr lang="en-US" altLang="x-none" sz="4900" b="1" dirty="0" err="1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arch_prctl</a:t>
            </a:r>
            <a:endParaRPr lang="en-US" altLang="x-none" sz="4900" b="1" dirty="0">
              <a:solidFill>
                <a:srgbClr val="000000"/>
              </a:solidFill>
              <a:latin typeface="Courier New"/>
              <a:cs typeface="Courier New" panose="02070309020205020404" pitchFamily="49" charset="0"/>
            </a:endParaRP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------ ----------- ----------- --------- --------- ----------------</a:t>
            </a:r>
          </a:p>
          <a:p>
            <a:pPr marL="609585" lvl="1" indent="0">
              <a:buNone/>
              <a:defRPr/>
            </a:pPr>
            <a:r>
              <a:rPr lang="en-US" altLang="x-none" sz="4900" b="1" dirty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100.00    0.062939                   643         5 total</a:t>
            </a:r>
          </a:p>
          <a:p>
            <a:pPr>
              <a:defRPr/>
            </a:pPr>
            <a:endParaRPr lang="en-US" altLang="x-none" dirty="0" smtClean="0"/>
          </a:p>
          <a:p>
            <a:pPr>
              <a:defRPr/>
            </a:pPr>
            <a:r>
              <a:rPr lang="en-US" sz="9900" dirty="0"/>
              <a:t>Most of the time is consumed in the write call</a:t>
            </a:r>
          </a:p>
        </p:txBody>
      </p:sp>
    </p:spTree>
    <p:extLst>
      <p:ext uri="{BB962C8B-B14F-4D97-AF65-F5344CB8AC3E}">
        <p14:creationId xmlns:p14="http://schemas.microsoft.com/office/powerpoint/2010/main" val="412232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ltrace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Just as strace allows us to trace system calls, </a:t>
            </a:r>
            <a:r>
              <a:rPr lang="en-US" sz="3200" dirty="0" err="1" smtClean="0"/>
              <a:t>ltrace</a:t>
            </a:r>
            <a:r>
              <a:rPr lang="en-US" sz="3200" dirty="0" smtClean="0"/>
              <a:t> allows us to trace library calls</a:t>
            </a:r>
          </a:p>
          <a:p>
            <a:pPr lvl="1"/>
            <a:r>
              <a:rPr lang="en-US" sz="2800" dirty="0" smtClean="0"/>
              <a:t>You do not have to have the source nor compile the library for debugging to do this</a:t>
            </a:r>
          </a:p>
          <a:p>
            <a:r>
              <a:rPr lang="en-US" sz="3200" dirty="0" smtClean="0"/>
              <a:t>Can be used to trace </a:t>
            </a:r>
            <a:r>
              <a:rPr lang="en-US" sz="3200" dirty="0" err="1" smtClean="0"/>
              <a:t>glibc</a:t>
            </a:r>
            <a:r>
              <a:rPr lang="en-US" sz="3200" dirty="0" smtClean="0"/>
              <a:t> interaction</a:t>
            </a:r>
          </a:p>
          <a:p>
            <a:pPr lvl="1"/>
            <a:r>
              <a:rPr lang="en-US" sz="2800" dirty="0" smtClean="0"/>
              <a:t>But be prepared to get a *lot* of output</a:t>
            </a:r>
          </a:p>
          <a:p>
            <a:r>
              <a:rPr lang="en-US" sz="3200" dirty="0" smtClean="0"/>
              <a:t>Command-line options exist to limit which libraries you are interested in tracing</a:t>
            </a:r>
          </a:p>
          <a:p>
            <a:pPr lvl="1"/>
            <a:r>
              <a:rPr lang="en-US" sz="2800" dirty="0" smtClean="0"/>
              <a:t>Other options are similar to strace</a:t>
            </a:r>
          </a:p>
          <a:p>
            <a:r>
              <a:rPr lang="en-US" sz="3200" dirty="0" smtClean="0"/>
              <a:t>The output looks like strace</a:t>
            </a:r>
          </a:p>
        </p:txBody>
      </p:sp>
    </p:spTree>
    <p:extLst>
      <p:ext uri="{BB962C8B-B14F-4D97-AF65-F5344CB8AC3E}">
        <p14:creationId xmlns:p14="http://schemas.microsoft.com/office/powerpoint/2010/main" val="362173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Procfs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Procfs</a:t>
            </a:r>
            <a:r>
              <a:rPr lang="en-US" dirty="0" smtClean="0"/>
              <a:t> is a representation of the kernel’s information about each process/thread and about the system itself</a:t>
            </a:r>
          </a:p>
          <a:p>
            <a:r>
              <a:rPr lang="en-US" dirty="0" smtClean="0"/>
              <a:t>Each process ID has its own directory with information about memory usage, processor affinity, child threads and more</a:t>
            </a:r>
          </a:p>
          <a:p>
            <a:r>
              <a:rPr lang="en-US" dirty="0" smtClean="0"/>
              <a:t>Many system tuning parameters for the protocol stack and interrupts are here as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2469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What is Valgrind?</a:t>
            </a:r>
            <a:endParaRPr lang="en-US" altLang="x-none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Valgrind is an instrumentation framework for building dynamic analysis tools</a:t>
            </a:r>
          </a:p>
          <a:p>
            <a:pPr lvl="1"/>
            <a:r>
              <a:rPr lang="en-US" smtClean="0"/>
              <a:t>Built to be user extensible</a:t>
            </a:r>
          </a:p>
          <a:p>
            <a:r>
              <a:rPr lang="en-US" smtClean="0"/>
              <a:t>It is widely used by Linux developers</a:t>
            </a:r>
          </a:p>
          <a:p>
            <a:r>
              <a:rPr lang="en-US" smtClean="0"/>
              <a:t>Valgrind tools can automatically detect potential memory management and threading problems</a:t>
            </a:r>
          </a:p>
          <a:p>
            <a:r>
              <a:rPr lang="en-US" smtClean="0"/>
              <a:t>Has tools for providing profiling data </a:t>
            </a:r>
          </a:p>
          <a:p>
            <a:r>
              <a:rPr lang="en-US" smtClean="0"/>
              <a:t>Mainly supports C and C++ programs</a:t>
            </a:r>
          </a:p>
          <a:p>
            <a:r>
              <a:rPr lang="en-US" smtClean="0"/>
              <a:t>Licensed under GPL v2</a:t>
            </a:r>
          </a:p>
          <a:p>
            <a:r>
              <a:rPr lang="en-US" altLang="x-none" smtClean="0"/>
              <a:t>Documentation is at </a:t>
            </a:r>
            <a:r>
              <a:rPr lang="en-US" altLang="x-none" smtClean="0">
                <a:hlinkClick r:id="rId2"/>
              </a:rPr>
              <a:t>http://valgrind.org/doc</a:t>
            </a:r>
            <a:r>
              <a:rPr lang="en-US" altLang="x-none" smtClean="0"/>
              <a:t> </a:t>
            </a:r>
          </a:p>
          <a:p>
            <a:endParaRPr lang="en-US" dirty="0" smtClean="0"/>
          </a:p>
        </p:txBody>
      </p:sp>
      <p:pic>
        <p:nvPicPr>
          <p:cNvPr id="6" name="Picture 4" descr="st-george-drag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483" y="3629465"/>
            <a:ext cx="3181760" cy="225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483113" y="5757208"/>
            <a:ext cx="1081380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­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800" dirty="0">
                <a:cs typeface="Calibri" pitchFamily="34" charset="0"/>
              </a:rPr>
              <a:t>Source: valgrind.org</a:t>
            </a:r>
          </a:p>
        </p:txBody>
      </p:sp>
    </p:spTree>
    <p:extLst>
      <p:ext uri="{BB962C8B-B14F-4D97-AF65-F5344CB8AC3E}">
        <p14:creationId xmlns:p14="http://schemas.microsoft.com/office/powerpoint/2010/main" val="165765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Valgrind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dirty="0" smtClean="0"/>
              <a:t>Collection of user-space analysis tools</a:t>
            </a:r>
          </a:p>
          <a:p>
            <a:pPr>
              <a:defRPr/>
            </a:pPr>
            <a:r>
              <a:rPr lang="en-US" sz="2400" dirty="0" smtClean="0"/>
              <a:t>Embedded options are now available </a:t>
            </a:r>
            <a:br>
              <a:rPr lang="en-US" sz="2400" dirty="0" smtClean="0"/>
            </a:br>
            <a:r>
              <a:rPr lang="en-US" sz="2400" dirty="0" smtClean="0"/>
              <a:t>for Power and ARM</a:t>
            </a:r>
          </a:p>
          <a:p>
            <a:pPr>
              <a:defRPr/>
            </a:pPr>
            <a:r>
              <a:rPr lang="en-US" sz="2400" dirty="0" smtClean="0"/>
              <a:t>Traditionally built and run under x86 for </a:t>
            </a:r>
            <a:br>
              <a:rPr lang="en-US" sz="2400" dirty="0" smtClean="0"/>
            </a:br>
            <a:r>
              <a:rPr lang="en-US" sz="2400" dirty="0" smtClean="0"/>
              <a:t>analysis then transfer to target</a:t>
            </a:r>
          </a:p>
          <a:p>
            <a:pPr lvl="1">
              <a:defRPr/>
            </a:pPr>
            <a:r>
              <a:rPr lang="en-US" sz="2000" dirty="0" err="1" smtClean="0"/>
              <a:t>Memcheck</a:t>
            </a:r>
            <a:r>
              <a:rPr lang="en-US" sz="2000" dirty="0" smtClean="0"/>
              <a:t> – memory leaks etc.</a:t>
            </a:r>
          </a:p>
          <a:p>
            <a:pPr lvl="1">
              <a:defRPr/>
            </a:pPr>
            <a:r>
              <a:rPr lang="en-US" sz="2000" dirty="0" err="1" smtClean="0"/>
              <a:t>Cachegrind</a:t>
            </a:r>
            <a:r>
              <a:rPr lang="en-US" sz="2000" dirty="0" smtClean="0"/>
              <a:t> – cache and locality of </a:t>
            </a:r>
            <a:br>
              <a:rPr lang="en-US" sz="2000" dirty="0" smtClean="0"/>
            </a:br>
            <a:r>
              <a:rPr lang="en-US" sz="2000" dirty="0" smtClean="0"/>
              <a:t>reference</a:t>
            </a:r>
          </a:p>
          <a:p>
            <a:pPr lvl="1">
              <a:defRPr/>
            </a:pPr>
            <a:r>
              <a:rPr lang="en-US" sz="2000" dirty="0" err="1" smtClean="0"/>
              <a:t>Callgrind</a:t>
            </a:r>
            <a:r>
              <a:rPr lang="en-US" sz="2000" dirty="0" smtClean="0"/>
              <a:t> – caller/</a:t>
            </a:r>
            <a:r>
              <a:rPr lang="en-US" sz="2000" dirty="0" err="1" smtClean="0"/>
              <a:t>callee</a:t>
            </a:r>
            <a:r>
              <a:rPr lang="en-US" sz="2000" dirty="0" smtClean="0"/>
              <a:t> relationships</a:t>
            </a:r>
          </a:p>
          <a:p>
            <a:pPr lvl="1">
              <a:defRPr/>
            </a:pPr>
            <a:r>
              <a:rPr lang="en-US" sz="2000" dirty="0" smtClean="0"/>
              <a:t>Massif – heap profiler</a:t>
            </a:r>
          </a:p>
          <a:p>
            <a:pPr lvl="1">
              <a:defRPr/>
            </a:pPr>
            <a:r>
              <a:rPr lang="en-US" sz="2000" dirty="0" err="1" smtClean="0"/>
              <a:t>Helgrind</a:t>
            </a:r>
            <a:r>
              <a:rPr lang="en-US" sz="2000" dirty="0" smtClean="0"/>
              <a:t> – POSIX threads helper</a:t>
            </a:r>
          </a:p>
          <a:p>
            <a:pPr lvl="1">
              <a:defRPr/>
            </a:pPr>
            <a:r>
              <a:rPr lang="en-US" sz="2000" dirty="0" smtClean="0"/>
              <a:t>DRD – Multi threaded C/C++ detector</a:t>
            </a:r>
          </a:p>
          <a:p>
            <a:pPr marL="0" indent="0">
              <a:buNone/>
              <a:defRPr/>
            </a:pPr>
            <a:r>
              <a:rPr lang="en-US" sz="2400" dirty="0" smtClean="0"/>
              <a:t>	$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valgrind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=full -–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vgdb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-error=0 ./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prog</a:t>
            </a:r>
            <a:endParaRPr lang="en-US" sz="2400" dirty="0">
              <a:latin typeface="+mn-lt"/>
              <a:cs typeface="Courier New" panose="02070309020205020404" pitchFamily="49" charset="0"/>
            </a:endParaRPr>
          </a:p>
          <a:p>
            <a:pPr lvl="1">
              <a:defRPr/>
            </a:pPr>
            <a:r>
              <a:rPr lang="en-US" sz="2000" dirty="0" smtClean="0">
                <a:latin typeface="+mn-lt"/>
                <a:cs typeface="Courier New" panose="02070309020205020404" pitchFamily="49" charset="0"/>
              </a:rPr>
              <a:t>Runs </a:t>
            </a:r>
            <a:r>
              <a:rPr lang="en-US" sz="2000" dirty="0" err="1" smtClean="0">
                <a:latin typeface="+mn-lt"/>
                <a:cs typeface="Courier New" panose="02070309020205020404" pitchFamily="49" charset="0"/>
              </a:rPr>
              <a:t>gdb</a:t>
            </a:r>
            <a:r>
              <a:rPr lang="en-US" sz="2000" dirty="0" smtClean="0">
                <a:latin typeface="+mn-lt"/>
                <a:cs typeface="Courier New" panose="02070309020205020404" pitchFamily="49" charset="0"/>
              </a:rPr>
              <a:t> server inside of </a:t>
            </a:r>
            <a:r>
              <a:rPr lang="en-US" sz="2000" dirty="0" err="1" smtClean="0">
                <a:latin typeface="+mn-lt"/>
                <a:cs typeface="Courier New" panose="02070309020205020404" pitchFamily="49" charset="0"/>
              </a:rPr>
              <a:t>Valgrind</a:t>
            </a:r>
            <a:r>
              <a:rPr lang="en-US" sz="2000" dirty="0" smtClean="0">
                <a:latin typeface="+mn-lt"/>
                <a:cs typeface="Courier New" panose="02070309020205020404" pitchFamily="49" charset="0"/>
              </a:rPr>
              <a:t> that you can connect remotely to</a:t>
            </a:r>
            <a:endParaRPr lang="en-US" sz="20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0718497" y="5203720"/>
            <a:ext cx="1038099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­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800" dirty="0">
                <a:cs typeface="Calibri" pitchFamily="34" charset="0"/>
              </a:rPr>
              <a:t>Source: alexott.net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554" y="1010366"/>
            <a:ext cx="5193115" cy="411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37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Debugging Tool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think of debugging tools as falling into one of two classes:</a:t>
            </a:r>
          </a:p>
          <a:p>
            <a:pPr lvl="1"/>
            <a:r>
              <a:rPr lang="en-US" dirty="0" smtClean="0"/>
              <a:t>Debuggers focused on determining what the code actually did or what it does</a:t>
            </a:r>
          </a:p>
          <a:p>
            <a:pPr lvl="2"/>
            <a:r>
              <a:rPr lang="en-US" dirty="0" smtClean="0"/>
              <a:t>E.g., </a:t>
            </a:r>
            <a:r>
              <a:rPr lang="en-US" dirty="0" err="1" smtClean="0"/>
              <a:t>gdb</a:t>
            </a:r>
            <a:r>
              <a:rPr lang="en-US" dirty="0" smtClean="0"/>
              <a:t>, LLDB, </a:t>
            </a:r>
            <a:r>
              <a:rPr lang="en-US" dirty="0" err="1" smtClean="0"/>
              <a:t>rr</a:t>
            </a:r>
            <a:r>
              <a:rPr lang="en-US" dirty="0" smtClean="0"/>
              <a:t>, </a:t>
            </a:r>
            <a:r>
              <a:rPr lang="en-US" dirty="0" err="1" smtClean="0"/>
              <a:t>UndoDB</a:t>
            </a:r>
            <a:r>
              <a:rPr lang="en-US" dirty="0" smtClean="0"/>
              <a:t>, Live Recorder, etc.</a:t>
            </a:r>
          </a:p>
          <a:p>
            <a:pPr lvl="1"/>
            <a:r>
              <a:rPr lang="en-US" dirty="0" smtClean="0"/>
              <a:t>Checkers that try to catch a particular bad thing such as a buffer overrun</a:t>
            </a:r>
          </a:p>
          <a:p>
            <a:pPr lvl="2"/>
            <a:r>
              <a:rPr lang="en-US" dirty="0" smtClean="0"/>
              <a:t>Could be static or dynamic</a:t>
            </a:r>
          </a:p>
          <a:p>
            <a:pPr lvl="3"/>
            <a:r>
              <a:rPr lang="en-US" dirty="0" smtClean="0"/>
              <a:t>E.g., </a:t>
            </a:r>
            <a:r>
              <a:rPr lang="en-US" dirty="0" err="1" smtClean="0"/>
              <a:t>Valgrind</a:t>
            </a:r>
            <a:r>
              <a:rPr lang="en-US" dirty="0" smtClean="0"/>
              <a:t>, Address Sanitizer, </a:t>
            </a:r>
            <a:r>
              <a:rPr lang="en-US" dirty="0" err="1" smtClean="0"/>
              <a:t>Coverity</a:t>
            </a:r>
            <a:r>
              <a:rPr lang="en-US" dirty="0" smtClean="0"/>
              <a:t>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6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Zooming in on User Space: gprof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/>
              <a:t>gprof</a:t>
            </a:r>
            <a:r>
              <a:rPr lang="en-US" sz="2400" dirty="0" smtClean="0"/>
              <a:t> is included as part of the GNU utilities</a:t>
            </a:r>
          </a:p>
          <a:p>
            <a:pPr lvl="1"/>
            <a:r>
              <a:rPr lang="en-US" sz="2000" dirty="0" smtClean="0"/>
              <a:t>The GNU compiler instruments your code to collect execution information</a:t>
            </a:r>
          </a:p>
          <a:p>
            <a:r>
              <a:rPr lang="en-US" sz="2400" dirty="0" smtClean="0"/>
              <a:t>Compile the code with the -</a:t>
            </a:r>
            <a:r>
              <a:rPr lang="en-US" sz="2400" dirty="0" err="1" smtClean="0"/>
              <a:t>pg</a:t>
            </a:r>
            <a:r>
              <a:rPr lang="en-US" sz="2400" dirty="0" smtClean="0"/>
              <a:t> compiler flag</a:t>
            </a:r>
          </a:p>
          <a:p>
            <a:pPr lvl="1"/>
            <a:r>
              <a:rPr lang="en-US" sz="2000" dirty="0" smtClean="0"/>
              <a:t>Then run the application to collect the information</a:t>
            </a:r>
          </a:p>
          <a:p>
            <a:pPr lvl="2"/>
            <a:r>
              <a:rPr lang="en-US" sz="1800" dirty="0" smtClean="0"/>
              <a:t>Make sure that the application exits properly</a:t>
            </a:r>
          </a:p>
          <a:p>
            <a:r>
              <a:rPr lang="en-US" sz="2400" dirty="0"/>
              <a:t>Compile the code with the -</a:t>
            </a:r>
            <a:r>
              <a:rPr lang="en-US" sz="2400" dirty="0" err="1"/>
              <a:t>pg</a:t>
            </a:r>
            <a:r>
              <a:rPr lang="en-US" sz="2400" dirty="0"/>
              <a:t> compiler </a:t>
            </a:r>
            <a:r>
              <a:rPr lang="en-US" sz="2400" dirty="0" smtClean="0"/>
              <a:t>flag and run it</a:t>
            </a:r>
            <a:endParaRPr lang="en-US" sz="2400" dirty="0"/>
          </a:p>
          <a:p>
            <a:pPr marL="609585" lvl="1" indent="0">
              <a:buNone/>
            </a:pP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gcc</a:t>
            </a: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-o 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myprog</a:t>
            </a: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myprog.c</a:t>
            </a: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utils.c</a:t>
            </a: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-g -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</a:t>
            </a:r>
            <a:endParaRPr lang="en-US" altLang="x-none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x-none" sz="2400" dirty="0"/>
              <a:t>Then run </a:t>
            </a:r>
            <a:r>
              <a:rPr lang="en-US" altLang="x-none" sz="2400" dirty="0" err="1"/>
              <a:t>gprof</a:t>
            </a:r>
            <a:r>
              <a:rPr lang="en-US" altLang="x-none" sz="2400" dirty="0"/>
              <a:t>:</a:t>
            </a:r>
          </a:p>
          <a:p>
            <a:pPr marL="609585" lvl="1" indent="0">
              <a:buNone/>
            </a:pP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altLang="x-none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gprof</a:t>
            </a:r>
            <a:r>
              <a:rPr lang="en-US" altLang="x-none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options [executable file [profile data file]]</a:t>
            </a:r>
          </a:p>
          <a:p>
            <a:pPr lvl="1"/>
            <a:r>
              <a:rPr lang="en-US" altLang="x-none" sz="2000" dirty="0"/>
              <a:t>The options control the type of output that </a:t>
            </a:r>
            <a:r>
              <a:rPr lang="en-US" altLang="x-none" sz="2000" dirty="0" err="1"/>
              <a:t>gprof</a:t>
            </a:r>
            <a:r>
              <a:rPr lang="en-US" altLang="x-none" sz="2000" dirty="0"/>
              <a:t> produces, possible symbols to ignore, etc</a:t>
            </a:r>
            <a:r>
              <a:rPr lang="en-US" altLang="x-none" sz="2000" dirty="0" smtClean="0"/>
              <a:t>.</a:t>
            </a:r>
            <a:endParaRPr lang="en-US" sz="2000" dirty="0" smtClean="0"/>
          </a:p>
          <a:p>
            <a:r>
              <a:rPr lang="en-US" sz="2400" dirty="0" smtClean="0"/>
              <a:t>The resulting </a:t>
            </a:r>
            <a:r>
              <a:rPr lang="en-US" sz="2400" dirty="0" err="1" smtClean="0"/>
              <a:t>gmon.out</a:t>
            </a:r>
            <a:r>
              <a:rPr lang="en-US" sz="2400" dirty="0" smtClean="0"/>
              <a:t> file contains the profiling information</a:t>
            </a:r>
          </a:p>
          <a:p>
            <a:pPr lvl="1"/>
            <a:r>
              <a:rPr lang="en-US" sz="2000" dirty="0" smtClean="0"/>
              <a:t>Viewable as a flat output, call graph or annotated source</a:t>
            </a:r>
          </a:p>
        </p:txBody>
      </p:sp>
    </p:spTree>
    <p:extLst>
      <p:ext uri="{BB962C8B-B14F-4D97-AF65-F5344CB8AC3E}">
        <p14:creationId xmlns:p14="http://schemas.microsoft.com/office/powerpoint/2010/main" val="31032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Profiling Via Code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Another possibility is that your code </a:t>
            </a:r>
            <a:br>
              <a:rPr lang="en-US" sz="3200" dirty="0" smtClean="0"/>
            </a:br>
            <a:r>
              <a:rPr lang="en-US" sz="3200" dirty="0" smtClean="0"/>
              <a:t>has different use cases</a:t>
            </a:r>
          </a:p>
          <a:p>
            <a:pPr lvl="1"/>
            <a:r>
              <a:rPr lang="en-US" sz="2400" dirty="0" smtClean="0"/>
              <a:t>Being able to tell what code actually </a:t>
            </a:r>
            <a:br>
              <a:rPr lang="en-US" sz="2400" dirty="0" smtClean="0"/>
            </a:br>
            <a:r>
              <a:rPr lang="en-US" sz="2400" dirty="0" smtClean="0"/>
              <a:t>ran can help zero in on specific test </a:t>
            </a:r>
            <a:br>
              <a:rPr lang="en-US" sz="2400" dirty="0" smtClean="0"/>
            </a:br>
            <a:r>
              <a:rPr lang="en-US" sz="2400" dirty="0" smtClean="0"/>
              <a:t>cases </a:t>
            </a:r>
          </a:p>
          <a:p>
            <a:r>
              <a:rPr lang="en-US" sz="3200" dirty="0" smtClean="0"/>
              <a:t>To help with this, the GNU tools have </a:t>
            </a:r>
            <a:r>
              <a:rPr lang="en-US" sz="3200" dirty="0" err="1" smtClean="0"/>
              <a:t>gcov</a:t>
            </a:r>
            <a:endParaRPr lang="en-US" sz="3200" dirty="0" smtClean="0"/>
          </a:p>
          <a:p>
            <a:pPr lvl="1"/>
            <a:r>
              <a:rPr lang="en-US" sz="2400" dirty="0" smtClean="0"/>
              <a:t>The GNU code coverage tool</a:t>
            </a:r>
          </a:p>
          <a:p>
            <a:pPr lvl="2"/>
            <a:r>
              <a:rPr lang="en-US" sz="2000" dirty="0" smtClean="0"/>
              <a:t>Requires the -</a:t>
            </a:r>
            <a:r>
              <a:rPr lang="en-US" sz="2000" dirty="0" err="1" smtClean="0"/>
              <a:t>fprofile</a:t>
            </a:r>
            <a:r>
              <a:rPr lang="en-US" sz="2000" dirty="0" smtClean="0"/>
              <a:t>-arcs </a:t>
            </a:r>
            <a:br>
              <a:rPr lang="en-US" sz="2000" dirty="0" smtClean="0"/>
            </a:br>
            <a:r>
              <a:rPr lang="en-US" sz="2000" dirty="0" smtClean="0"/>
              <a:t>–</a:t>
            </a:r>
            <a:r>
              <a:rPr lang="en-US" sz="2000" dirty="0" err="1" smtClean="0"/>
              <a:t>ftest</a:t>
            </a:r>
            <a:r>
              <a:rPr lang="en-US" sz="2000" dirty="0" smtClean="0"/>
              <a:t>-coverage compiler options</a:t>
            </a:r>
          </a:p>
          <a:p>
            <a:pPr lvl="1"/>
            <a:r>
              <a:rPr lang="en-US" sz="2400" dirty="0" smtClean="0"/>
              <a:t>Produces an output file with the source annotated with how many times each line of code was executed</a:t>
            </a:r>
            <a:endParaRPr lang="en-US" sz="2400" dirty="0"/>
          </a:p>
        </p:txBody>
      </p:sp>
      <p:pic>
        <p:nvPicPr>
          <p:cNvPr id="13316" name="Picture 4" descr="cover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095" y="1127293"/>
            <a:ext cx="4214284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0464800" y="3213100"/>
            <a:ext cx="1424517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3"/>
              </a:buBlip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x-none" sz="800" dirty="0">
                <a:solidFill>
                  <a:schemeClr val="tx1"/>
                </a:solidFill>
                <a:latin typeface="Calibri" panose="020F0502020204030204" pitchFamily="34" charset="0"/>
              </a:rPr>
              <a:t>Source: ibm.com</a:t>
            </a:r>
          </a:p>
        </p:txBody>
      </p:sp>
    </p:spTree>
    <p:extLst>
      <p:ext uri="{BB962C8B-B14F-4D97-AF65-F5344CB8AC3E}">
        <p14:creationId xmlns:p14="http://schemas.microsoft.com/office/powerpoint/2010/main" val="35963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Example gcov Execution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$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gcc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fprofile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-arcs -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ftest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-coverage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tmp.c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–o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</a:t>
            </a:r>
            <a:endParaRPr lang="en-US" altLang="x-none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$ ./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</a:t>
            </a:r>
            <a:endParaRPr lang="en-US" altLang="x-none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$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gcov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tmp.c</a:t>
            </a:r>
            <a:endParaRPr lang="en-US" altLang="x-none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90.00% of 10 source lines executed in file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tmp.c</a:t>
            </a:r>
            <a:endParaRPr lang="en-US" altLang="x-none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Creating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tmp.c.gcov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marL="0" indent="0">
              <a:buNone/>
            </a:pPr>
            <a:endParaRPr lang="en-US" altLang="x-none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-:    6: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1:    7:  total = 0;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-:    8: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11:    9:  for (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 10;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++)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10:   10:    total +=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-:   11: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1:   12:  if (total != 45)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#####:   13:   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("Failure\n");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-:   14:  else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1:   15:    </a:t>
            </a:r>
            <a:r>
              <a:rPr lang="en-US" altLang="x-none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("Success\n");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1:   16:  return 0;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1:   17:}</a:t>
            </a:r>
          </a:p>
          <a:p>
            <a:pPr marL="0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 number on the left indicates the number of times that line was executed</a:t>
            </a:r>
          </a:p>
          <a:p>
            <a:pPr marL="609585" lvl="1" indent="0">
              <a:buNone/>
            </a:pPr>
            <a:r>
              <a:rPr lang="en-US" altLang="x-none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 ##### indicates a line that was not executed</a:t>
            </a:r>
          </a:p>
        </p:txBody>
      </p:sp>
    </p:spTree>
    <p:extLst>
      <p:ext uri="{BB962C8B-B14F-4D97-AF65-F5344CB8AC3E}">
        <p14:creationId xmlns:p14="http://schemas.microsoft.com/office/powerpoint/2010/main" val="31302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Branch Annotated Source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The annotated source code would then look like:</a:t>
            </a:r>
          </a:p>
          <a:p>
            <a:pPr marL="0" indent="0">
              <a:buNone/>
            </a:pP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0:Source:tmp.c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0:Object:tmp.bb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1:#include &lt;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stdio.h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2: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3:int main (void)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 4:{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 5: 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total;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6: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 7:  total = 0;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 8: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11:    9:  for (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 10;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++)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branch  0: taken 90%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branch  1: taken 100%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branch  2: taken 100%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10:   10:    total +=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11: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12:  if (total != 45)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branch  0: taken 100%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#####:   13:   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("Failure\n");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call    0: never executed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branch  1: never executed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-:   14:  else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15:   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("Success\n");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call    0: returns 100%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16:  return 0;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1:   17:}</a:t>
            </a:r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6388" name="Picture 4" descr="lco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2" y="1600201"/>
            <a:ext cx="51689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659414" y="4181476"/>
            <a:ext cx="1312213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­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800" dirty="0"/>
              <a:t>Source: postography.com</a:t>
            </a:r>
          </a:p>
        </p:txBody>
      </p:sp>
    </p:spTree>
    <p:extLst>
      <p:ext uri="{BB962C8B-B14F-4D97-AF65-F5344CB8AC3E}">
        <p14:creationId xmlns:p14="http://schemas.microsoft.com/office/powerpoint/2010/main" val="252857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LTTng 2.x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x-none" sz="3600" dirty="0" smtClean="0"/>
              <a:t>“Linux Trace Toolkit – next generation”</a:t>
            </a:r>
          </a:p>
          <a:p>
            <a:pPr lvl="1"/>
            <a:r>
              <a:rPr lang="en-US" altLang="x-none" sz="2800" dirty="0" smtClean="0"/>
              <a:t>Traces both user and kernel events</a:t>
            </a:r>
          </a:p>
          <a:p>
            <a:pPr lvl="2"/>
            <a:r>
              <a:rPr lang="en-US" altLang="x-none" sz="2400" dirty="0" smtClean="0"/>
              <a:t>Can be used as a fast strace replacement</a:t>
            </a:r>
          </a:p>
          <a:p>
            <a:pPr lvl="1"/>
            <a:r>
              <a:rPr lang="en-US" altLang="x-none" sz="2933" dirty="0" smtClean="0"/>
              <a:t>Works with C/C++, Java and Python </a:t>
            </a:r>
            <a:br>
              <a:rPr lang="en-US" altLang="x-none" sz="2933" dirty="0" smtClean="0"/>
            </a:br>
            <a:r>
              <a:rPr lang="en-US" altLang="x-none" sz="2933" dirty="0" smtClean="0"/>
              <a:t>applications too</a:t>
            </a:r>
          </a:p>
          <a:p>
            <a:pPr lvl="1"/>
            <a:r>
              <a:rPr lang="en-US" altLang="x-none" sz="2800" dirty="0" smtClean="0"/>
              <a:t>Gathers from multiple sources</a:t>
            </a:r>
          </a:p>
          <a:p>
            <a:pPr lvl="2"/>
            <a:r>
              <a:rPr lang="en-US" altLang="x-none" sz="2400" dirty="0" err="1" smtClean="0"/>
              <a:t>Tracepoint</a:t>
            </a:r>
            <a:r>
              <a:rPr lang="en-US" altLang="x-none" sz="2400" dirty="0" smtClean="0"/>
              <a:t>, </a:t>
            </a:r>
            <a:r>
              <a:rPr lang="en-US" altLang="x-none" sz="2400" dirty="0" err="1" smtClean="0"/>
              <a:t>kprobes</a:t>
            </a:r>
            <a:r>
              <a:rPr lang="en-US" altLang="x-none" sz="2400" dirty="0" smtClean="0"/>
              <a:t>, </a:t>
            </a:r>
            <a:r>
              <a:rPr lang="en-US" altLang="x-none" sz="2400" dirty="0" err="1" smtClean="0"/>
              <a:t>perf</a:t>
            </a:r>
            <a:r>
              <a:rPr lang="en-US" altLang="x-none" sz="2400" dirty="0" smtClean="0"/>
              <a:t> monitors for kernel</a:t>
            </a:r>
          </a:p>
          <a:p>
            <a:pPr lvl="2"/>
            <a:r>
              <a:rPr lang="en-US" altLang="x-none" sz="2400" dirty="0" smtClean="0"/>
              <a:t>Supports instrumentation in user and kernel space</a:t>
            </a:r>
          </a:p>
          <a:p>
            <a:pPr lvl="1"/>
            <a:r>
              <a:rPr lang="en-US" altLang="x-none" sz="2800" dirty="0" smtClean="0"/>
              <a:t>Outputs to a common format</a:t>
            </a:r>
          </a:p>
          <a:p>
            <a:pPr lvl="2"/>
            <a:r>
              <a:rPr lang="en-US" altLang="x-none" sz="2400" dirty="0" smtClean="0"/>
              <a:t>Supports the “Common Trace Format” (CTF)</a:t>
            </a:r>
          </a:p>
          <a:p>
            <a:pPr lvl="2"/>
            <a:r>
              <a:rPr lang="en-US" altLang="x-none" sz="2400" dirty="0" smtClean="0"/>
              <a:t>Multiple viewers will be able to read output</a:t>
            </a:r>
          </a:p>
          <a:p>
            <a:pPr lvl="3"/>
            <a:r>
              <a:rPr lang="en-US" altLang="x-none" sz="2400" dirty="0" err="1" smtClean="0"/>
              <a:t>Babeltrace</a:t>
            </a:r>
            <a:r>
              <a:rPr lang="en-US" altLang="x-none" sz="2400" dirty="0" smtClean="0"/>
              <a:t>, Eclipse </a:t>
            </a:r>
            <a:r>
              <a:rPr lang="en-US" altLang="x-none" sz="2400" dirty="0" err="1" smtClean="0"/>
              <a:t>LTTng</a:t>
            </a:r>
            <a:r>
              <a:rPr lang="en-US" altLang="x-none" sz="2400" dirty="0" smtClean="0"/>
              <a:t> plugin (currently available)</a:t>
            </a:r>
          </a:p>
          <a:p>
            <a:pPr lvl="3"/>
            <a:r>
              <a:rPr lang="en-US" altLang="x-none" sz="2400" dirty="0" smtClean="0"/>
              <a:t>LTTV Viewer, (work in progress)</a:t>
            </a:r>
          </a:p>
        </p:txBody>
      </p:sp>
      <p:pic>
        <p:nvPicPr>
          <p:cNvPr id="10" name="Picture 3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231" y="1331481"/>
            <a:ext cx="298873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0720449" y="3363481"/>
            <a:ext cx="938712" cy="24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Font typeface="Webdings" pitchFamily="18" charset="2"/>
              <a:buChar char="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8000"/>
              </a:buClr>
              <a:buFont typeface="Calibri" pitchFamily="34" charset="0"/>
              <a:buChar char="­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800" dirty="0"/>
              <a:t>Source: lttng.org</a:t>
            </a:r>
          </a:p>
        </p:txBody>
      </p:sp>
    </p:spTree>
    <p:extLst>
      <p:ext uri="{BB962C8B-B14F-4D97-AF65-F5344CB8AC3E}">
        <p14:creationId xmlns:p14="http://schemas.microsoft.com/office/powerpoint/2010/main" val="1786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LTTng Tracer Architecture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0835219" y="6172200"/>
            <a:ext cx="1196796" cy="29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2"/>
              </a:buBlip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x-none" sz="1100" dirty="0">
                <a:solidFill>
                  <a:schemeClr val="accent4"/>
                </a:solidFill>
                <a:latin typeface="Calibri" panose="020F0502020204030204" pitchFamily="34" charset="0"/>
              </a:rPr>
              <a:t>Source: lttng.org</a:t>
            </a:r>
          </a:p>
        </p:txBody>
      </p:sp>
      <p:pic>
        <p:nvPicPr>
          <p:cNvPr id="20484" name="Picture 5" descr="LTTngar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958" y="1086605"/>
            <a:ext cx="8875151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82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LTTng-UST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x-none" sz="3600" dirty="0" err="1" smtClean="0"/>
              <a:t>LTTng</a:t>
            </a:r>
            <a:r>
              <a:rPr lang="en-US" altLang="x-none" sz="3600" dirty="0" smtClean="0"/>
              <a:t>-UST (User Space Tracer) designed to provide detailed information about user space activity</a:t>
            </a:r>
          </a:p>
          <a:p>
            <a:pPr lvl="1"/>
            <a:r>
              <a:rPr lang="en-US" altLang="x-none" sz="3067" dirty="0" smtClean="0"/>
              <a:t>Includes daemons</a:t>
            </a:r>
          </a:p>
          <a:p>
            <a:r>
              <a:rPr lang="en-US" altLang="x-none" sz="3600" dirty="0" smtClean="0"/>
              <a:t>Port of the </a:t>
            </a:r>
            <a:r>
              <a:rPr lang="en-US" altLang="x-none" sz="3600" dirty="0" err="1" smtClean="0"/>
              <a:t>LTTng</a:t>
            </a:r>
            <a:r>
              <a:rPr lang="en-US" altLang="x-none" sz="3600" dirty="0" smtClean="0"/>
              <a:t> kernel tracer to user space </a:t>
            </a:r>
          </a:p>
          <a:p>
            <a:r>
              <a:rPr lang="en-US" altLang="x-none" sz="3600" dirty="0" smtClean="0"/>
              <a:t>Tracing does not require system calls or traps</a:t>
            </a:r>
          </a:p>
          <a:p>
            <a:r>
              <a:rPr lang="en-US" altLang="x-none" sz="3600" dirty="0" err="1" smtClean="0"/>
              <a:t>LTTng</a:t>
            </a:r>
            <a:r>
              <a:rPr lang="en-US" altLang="x-none" sz="3600" dirty="0" smtClean="0"/>
              <a:t>-UST instrumentation points can be added in applications including signal handlers and libraries</a:t>
            </a:r>
          </a:p>
        </p:txBody>
      </p:sp>
    </p:spTree>
    <p:extLst>
      <p:ext uri="{BB962C8B-B14F-4D97-AF65-F5344CB8AC3E}">
        <p14:creationId xmlns:p14="http://schemas.microsoft.com/office/powerpoint/2010/main" val="204228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LTTng</a:t>
            </a:r>
            <a:r>
              <a:rPr lang="en-US" dirty="0" smtClean="0"/>
              <a:t> Eclipse Plug-in</a:t>
            </a:r>
            <a:endParaRPr lang="en-US" dirty="0"/>
          </a:p>
        </p:txBody>
      </p:sp>
      <p:pic>
        <p:nvPicPr>
          <p:cNvPr id="6" name="Picture 3" descr="eclipse-tmf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895962"/>
            <a:ext cx="9547280" cy="550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6054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OProfile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x-none" dirty="0" err="1" smtClean="0"/>
              <a:t>OProfile</a:t>
            </a:r>
            <a:r>
              <a:rPr lang="en-US" altLang="x-none" dirty="0" smtClean="0"/>
              <a:t> is a kernel-based, statistical profiler</a:t>
            </a:r>
          </a:p>
          <a:p>
            <a:pPr lvl="1"/>
            <a:r>
              <a:rPr lang="en-US" altLang="x-none" dirty="0" smtClean="0"/>
              <a:t>Samples instruction pointer to figure out what’s running </a:t>
            </a:r>
          </a:p>
          <a:p>
            <a:pPr lvl="2"/>
            <a:r>
              <a:rPr lang="en-US" altLang="x-none" dirty="0" smtClean="0"/>
              <a:t>Records current symbol and owner task</a:t>
            </a:r>
          </a:p>
          <a:p>
            <a:pPr lvl="2"/>
            <a:r>
              <a:rPr lang="en-US" altLang="x-none" dirty="0" smtClean="0"/>
              <a:t>Can also track cache misses</a:t>
            </a:r>
          </a:p>
          <a:p>
            <a:pPr lvl="1"/>
            <a:r>
              <a:rPr lang="en-US" altLang="x-none" dirty="0" smtClean="0"/>
              <a:t>Must be enabled in the kernel and rebuilt</a:t>
            </a:r>
          </a:p>
          <a:p>
            <a:r>
              <a:rPr lang="en-US" altLang="x-none" dirty="0" smtClean="0"/>
              <a:t>It’s useful for seeing where in the kernel your applications are spending their time</a:t>
            </a:r>
          </a:p>
          <a:p>
            <a:pPr lvl="1"/>
            <a:r>
              <a:rPr lang="en-US" altLang="x-none" dirty="0" smtClean="0"/>
              <a:t>There is a collection of userspace helpers that help control and display the </a:t>
            </a:r>
            <a:r>
              <a:rPr lang="en-US" altLang="x-none" dirty="0" err="1" smtClean="0"/>
              <a:t>OProfile</a:t>
            </a:r>
            <a:r>
              <a:rPr lang="en-US" altLang="x-none" dirty="0" smtClean="0"/>
              <a:t> data  </a:t>
            </a:r>
          </a:p>
        </p:txBody>
      </p:sp>
    </p:spTree>
    <p:extLst>
      <p:ext uri="{BB962C8B-B14F-4D97-AF65-F5344CB8AC3E}">
        <p14:creationId xmlns:p14="http://schemas.microsoft.com/office/powerpoint/2010/main" val="688116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OProfile Sample Output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sz="5300" dirty="0"/>
              <a:t>The </a:t>
            </a:r>
            <a:r>
              <a:rPr lang="en-US" sz="5300" dirty="0" err="1"/>
              <a:t>OProfile</a:t>
            </a:r>
            <a:r>
              <a:rPr lang="en-US" sz="5300" dirty="0"/>
              <a:t> data capture is made available via a </a:t>
            </a:r>
            <a:r>
              <a:rPr lang="en-US" sz="5300" dirty="0">
                <a:solidFill>
                  <a:srgbClr val="008000"/>
                </a:solidFill>
              </a:rPr>
              <a:t>/proc </a:t>
            </a:r>
            <a:r>
              <a:rPr lang="en-US" sz="5300" dirty="0"/>
              <a:t>entry</a:t>
            </a:r>
          </a:p>
          <a:p>
            <a:pPr lvl="1">
              <a:defRPr/>
            </a:pPr>
            <a:r>
              <a:rPr lang="en-US" sz="5300" dirty="0"/>
              <a:t>The </a:t>
            </a:r>
            <a:r>
              <a:rPr lang="en-US" sz="5300" dirty="0" err="1">
                <a:solidFill>
                  <a:srgbClr val="C00000"/>
                </a:solidFill>
              </a:rPr>
              <a:t>opreport</a:t>
            </a:r>
            <a:r>
              <a:rPr lang="en-US" sz="5300" dirty="0">
                <a:solidFill>
                  <a:srgbClr val="C00000"/>
                </a:solidFill>
              </a:rPr>
              <a:t> </a:t>
            </a:r>
            <a:r>
              <a:rPr lang="en-US" sz="5300" dirty="0"/>
              <a:t>command reads the data and creates a report</a:t>
            </a:r>
            <a:endParaRPr lang="en-US" sz="4500" dirty="0"/>
          </a:p>
          <a:p>
            <a:pPr lvl="1">
              <a:defRPr/>
            </a:pPr>
            <a:endParaRPr lang="en-US" dirty="0" smtClean="0"/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samples  %        app name                 symbol name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10469    34.0146  no-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vmlinux</a:t>
            </a: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  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4358     14.1595  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libxul.so</a:t>
            </a: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   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4306     13.9905  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libmozjs.so</a:t>
            </a: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 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3000      9.7472  libc-2.8.90.so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1185      3.8502  libglib-2.0.so.0.1800.2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895       2.9079  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libflashplayer.so</a:t>
            </a: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626       2.0339  libpixman-1.so.0.12.0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588       1.9105  libnspr4.so.0d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468       1.5206  bash        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457       1.4848  libpthread-2.8.90.so     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pthread_mutex_lock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454       1.4751  </a:t>
            </a:r>
            <a:r>
              <a:rPr lang="en-US" sz="3500" b="1" dirty="0" err="1">
                <a:solidFill>
                  <a:srgbClr val="000000"/>
                </a:solidFill>
                <a:latin typeface="Courier New"/>
                <a:cs typeface="Courier New" pitchFamily="49" charset="0"/>
              </a:rPr>
              <a:t>Xorg</a:t>
            </a: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        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sz="3500" b="1" dirty="0">
              <a:solidFill>
                <a:srgbClr val="000000"/>
              </a:solidFill>
              <a:latin typeface="Courier New"/>
              <a:cs typeface="Courier New" pitchFamily="49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401       1.3029  fglrx_dri.so             (no symbols)</a:t>
            </a:r>
            <a:r>
              <a:rPr lang="ar-SA" sz="3500" b="1" dirty="0">
                <a:solidFill>
                  <a:srgbClr val="000000"/>
                </a:solidFill>
                <a:latin typeface="Courier New"/>
                <a:cs typeface="Courier New" pitchFamily="49" charset="0"/>
              </a:rPr>
              <a:t>‏</a:t>
            </a:r>
            <a:endParaRPr lang="en-US" b="1" dirty="0">
              <a:solidFill>
                <a:srgbClr val="000000"/>
              </a:solidFill>
              <a:latin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436007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dirty="0" smtClean="0"/>
              <a:t>The GNU Project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The ostensible goal of the GNU Project was to create a Un*x clone without any AT&amp;T sources</a:t>
            </a:r>
          </a:p>
          <a:p>
            <a:pPr lvl="1">
              <a:defRPr/>
            </a:pPr>
            <a:r>
              <a:rPr lang="en-US" sz="2000" b="1" dirty="0" smtClean="0"/>
              <a:t>G</a:t>
            </a:r>
            <a:r>
              <a:rPr lang="en-US" sz="2000" dirty="0" smtClean="0"/>
              <a:t>NU’s </a:t>
            </a:r>
            <a:r>
              <a:rPr lang="en-US" sz="2000" b="1" dirty="0" smtClean="0"/>
              <a:t>N</a:t>
            </a:r>
            <a:r>
              <a:rPr lang="en-US" sz="2000" dirty="0" smtClean="0"/>
              <a:t>ot </a:t>
            </a:r>
            <a:r>
              <a:rPr lang="en-US" sz="2000" b="1" dirty="0" smtClean="0"/>
              <a:t>U</a:t>
            </a:r>
            <a:r>
              <a:rPr lang="en-US" sz="2000" dirty="0" smtClean="0"/>
              <a:t>nix</a:t>
            </a:r>
          </a:p>
          <a:p>
            <a:pPr>
              <a:defRPr/>
            </a:pPr>
            <a:r>
              <a:rPr lang="en-US" sz="2800" dirty="0" smtClean="0"/>
              <a:t>There are several projects developed that all targeted the original goal</a:t>
            </a:r>
          </a:p>
          <a:p>
            <a:pPr lvl="1">
              <a:defRPr/>
            </a:pPr>
            <a:r>
              <a:rPr lang="en-US" sz="2000" dirty="0" smtClean="0"/>
              <a:t>First, there was the GNU C compiler (</a:t>
            </a:r>
            <a:r>
              <a:rPr lang="en-US" sz="2000" dirty="0" err="1" smtClean="0"/>
              <a:t>gcc</a:t>
            </a:r>
            <a:r>
              <a:rPr lang="en-US" sz="2000" dirty="0" smtClean="0"/>
              <a:t>) and later g++ finally manifesting itself as GCC – the Gnu Compiler Collection</a:t>
            </a:r>
          </a:p>
          <a:p>
            <a:pPr lvl="2">
              <a:defRPr/>
            </a:pPr>
            <a:r>
              <a:rPr lang="en-US" sz="1800" dirty="0"/>
              <a:t>Front ends for C, C++, Objective-C, FORTRAN, Ada and Go with associated libraries like </a:t>
            </a:r>
            <a:r>
              <a:rPr lang="en-US" sz="1800" dirty="0" err="1"/>
              <a:t>libstdc</a:t>
            </a:r>
            <a:r>
              <a:rPr lang="en-US" sz="1800" dirty="0"/>
              <a:t>++, etc.</a:t>
            </a:r>
            <a:endParaRPr lang="en-US" sz="1800" dirty="0" smtClean="0"/>
          </a:p>
          <a:p>
            <a:pPr lvl="1">
              <a:defRPr/>
            </a:pPr>
            <a:r>
              <a:rPr lang="en-US" sz="2000" dirty="0" smtClean="0"/>
              <a:t>Architected as a front-end language parser and a back-end code generator</a:t>
            </a:r>
          </a:p>
          <a:p>
            <a:pPr lvl="1">
              <a:defRPr/>
            </a:pPr>
            <a:r>
              <a:rPr lang="en-US" sz="2000" dirty="0" smtClean="0"/>
              <a:t>Also added numerous </a:t>
            </a:r>
            <a:r>
              <a:rPr lang="en-US" sz="2000" i="1" dirty="0" err="1" smtClean="0"/>
              <a:t>binutils</a:t>
            </a:r>
            <a:r>
              <a:rPr lang="en-US" sz="2000" dirty="0" smtClean="0"/>
              <a:t> such as the linker, librarian, etc.</a:t>
            </a:r>
          </a:p>
          <a:p>
            <a:r>
              <a:rPr lang="en-US" altLang="x-none" sz="2800" dirty="0"/>
              <a:t>The GNU debugger (</a:t>
            </a:r>
            <a:r>
              <a:rPr lang="en-US" altLang="x-none" sz="2800" dirty="0" err="1"/>
              <a:t>gdb</a:t>
            </a:r>
            <a:r>
              <a:rPr lang="en-US" altLang="x-none" sz="2800" dirty="0"/>
              <a:t>) was built as a source debugger for </a:t>
            </a:r>
            <a:r>
              <a:rPr lang="en-US" altLang="x-none" sz="2800" dirty="0" smtClean="0"/>
              <a:t>the GCC</a:t>
            </a:r>
            <a:endParaRPr lang="en-US" altLang="x-none" sz="2800" dirty="0"/>
          </a:p>
          <a:p>
            <a:pPr lvl="1"/>
            <a:r>
              <a:rPr lang="en-US" altLang="x-none" sz="2000" dirty="0" err="1"/>
              <a:t>gdb</a:t>
            </a:r>
            <a:r>
              <a:rPr lang="en-US" altLang="x-none" sz="2000" dirty="0"/>
              <a:t> supports Ada, Assembly, C/C++, D, FORTRAN, Go, </a:t>
            </a:r>
            <a:r>
              <a:rPr lang="en-US" altLang="x-none" sz="2000" dirty="0" smtClean="0"/>
              <a:t/>
            </a:r>
            <a:br>
              <a:rPr lang="en-US" altLang="x-none" sz="2000" dirty="0" smtClean="0"/>
            </a:br>
            <a:r>
              <a:rPr lang="en-US" altLang="x-none" sz="2000" dirty="0" smtClean="0"/>
              <a:t>Objective-C</a:t>
            </a:r>
            <a:r>
              <a:rPr lang="en-US" altLang="x-none" sz="2000" dirty="0"/>
              <a:t>, OpenCL, Modula-2, Pascal and Rust</a:t>
            </a:r>
          </a:p>
        </p:txBody>
      </p:sp>
    </p:spTree>
    <p:extLst>
      <p:ext uri="{BB962C8B-B14F-4D97-AF65-F5344CB8AC3E}">
        <p14:creationId xmlns:p14="http://schemas.microsoft.com/office/powerpoint/2010/main" val="29652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What is Ftrace?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Ftrace (function tracer) was developed largely </a:t>
            </a:r>
            <a:br>
              <a:rPr lang="en-US" sz="2800" dirty="0" smtClean="0"/>
            </a:br>
            <a:r>
              <a:rPr lang="en-US" sz="2800" dirty="0" smtClean="0"/>
              <a:t>by Steven </a:t>
            </a:r>
            <a:r>
              <a:rPr lang="en-US" sz="2800" dirty="0" err="1" smtClean="0"/>
              <a:t>Rostedt</a:t>
            </a:r>
            <a:r>
              <a:rPr lang="en-US" sz="2800" dirty="0" smtClean="0"/>
              <a:t> and a few other key kernel </a:t>
            </a:r>
            <a:br>
              <a:rPr lang="en-US" sz="2800" dirty="0" smtClean="0"/>
            </a:br>
            <a:r>
              <a:rPr lang="en-US" sz="2800" dirty="0" smtClean="0"/>
              <a:t>developers</a:t>
            </a:r>
          </a:p>
          <a:p>
            <a:pPr lvl="1">
              <a:defRPr/>
            </a:pPr>
            <a:r>
              <a:rPr lang="en-US" sz="2400" dirty="0" smtClean="0"/>
              <a:t>The primary focus was embedded Linux and the </a:t>
            </a:r>
            <a:br>
              <a:rPr lang="en-US" sz="2400" dirty="0" smtClean="0"/>
            </a:br>
            <a:r>
              <a:rPr lang="en-US" sz="2400" b="1" dirty="0" smtClean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PREEMPT_RT</a:t>
            </a:r>
            <a:r>
              <a:rPr lang="en-US" sz="24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400" dirty="0" smtClean="0"/>
              <a:t>real-time patches in the kernel</a:t>
            </a:r>
          </a:p>
          <a:p>
            <a:pPr>
              <a:defRPr/>
            </a:pPr>
            <a:r>
              <a:rPr lang="en-US" sz="2800" dirty="0" smtClean="0"/>
              <a:t>Ftrace was introduced into the kernel in 2008 </a:t>
            </a:r>
            <a:br>
              <a:rPr lang="en-US" sz="2800" dirty="0" smtClean="0"/>
            </a:br>
            <a:r>
              <a:rPr lang="en-US" sz="2800" dirty="0" smtClean="0"/>
              <a:t>as a way of providing debugging info</a:t>
            </a:r>
          </a:p>
          <a:p>
            <a:pPr lvl="1">
              <a:defRPr/>
            </a:pPr>
            <a:r>
              <a:rPr lang="en-US" sz="2400" dirty="0" smtClean="0"/>
              <a:t>Allowed for time stamps, calling hierarchies and more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dirty="0" smtClean="0"/>
              <a:t>Well beyond the typical </a:t>
            </a:r>
            <a:r>
              <a:rPr lang="en-US" sz="2000" b="1" dirty="0" err="1" smtClean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printk</a:t>
            </a:r>
            <a:r>
              <a:rPr lang="en-US" sz="2000" b="1" dirty="0" smtClean="0">
                <a:solidFill>
                  <a:srgbClr val="000000"/>
                </a:solidFill>
                <a:latin typeface="Courier New"/>
                <a:cs typeface="Courier New" panose="02070309020205020404" pitchFamily="49" charset="0"/>
              </a:rPr>
              <a:t>()</a:t>
            </a:r>
          </a:p>
          <a:p>
            <a:pPr>
              <a:defRPr/>
            </a:pPr>
            <a:r>
              <a:rPr lang="en-US" sz="2800" dirty="0" smtClean="0"/>
              <a:t>The documentation was actually in the kernel before the code!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354" y="1124085"/>
            <a:ext cx="2442751" cy="3053815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9840469" y="4282244"/>
            <a:ext cx="2100775" cy="29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3"/>
              </a:buBlip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x-none" sz="1100" dirty="0">
                <a:solidFill>
                  <a:schemeClr val="tx1"/>
                </a:solidFill>
                <a:latin typeface="Calibri" panose="020F0502020204030204" pitchFamily="34" charset="0"/>
              </a:rPr>
              <a:t>Source: facesofopensource.com</a:t>
            </a:r>
          </a:p>
        </p:txBody>
      </p:sp>
    </p:spTree>
    <p:extLst>
      <p:ext uri="{BB962C8B-B14F-4D97-AF65-F5344CB8AC3E}">
        <p14:creationId xmlns:p14="http://schemas.microsoft.com/office/powerpoint/2010/main" val="12075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x-none" smtClean="0"/>
              <a:t>What is Ftrace? #2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ftrace</a:t>
            </a:r>
            <a:r>
              <a:rPr lang="en-US" sz="2400" dirty="0">
                <a:solidFill>
                  <a:srgbClr val="003399"/>
                </a:solidFill>
              </a:rPr>
              <a:t> </a:t>
            </a:r>
            <a:r>
              <a:rPr lang="en-US" sz="2400" dirty="0"/>
              <a:t>provides tracing for internal kernel operations</a:t>
            </a:r>
          </a:p>
          <a:p>
            <a:pPr lvl="1">
              <a:defRPr/>
            </a:pPr>
            <a:r>
              <a:rPr lang="en-US" sz="2000" dirty="0"/>
              <a:t>Static </a:t>
            </a:r>
            <a:r>
              <a:rPr lang="en-US" sz="2000" dirty="0" err="1"/>
              <a:t>tracepoints</a:t>
            </a:r>
            <a:r>
              <a:rPr lang="en-US" sz="2000" dirty="0"/>
              <a:t> via event tracing for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interrupts, scheduling, file systems and more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Latencies for interrupts, preemption and combined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Process wakeup latencies with filtering for RT processes</a:t>
            </a:r>
          </a:p>
          <a:p>
            <a:pPr lvl="1">
              <a:defRPr/>
            </a:pPr>
            <a:r>
              <a:rPr lang="en-US" sz="2000" dirty="0" smtClean="0"/>
              <a:t>Dynamic kernel function tracing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Tracing any function within kernel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Function filtering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Call graphs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Stack usage and frames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Many more </a:t>
            </a:r>
            <a:r>
              <a:rPr lang="en-US" sz="1800" dirty="0" err="1" smtClean="0"/>
              <a:t>tracepoints</a:t>
            </a:r>
            <a:endParaRPr lang="en-US" sz="1800" dirty="0" smtClean="0"/>
          </a:p>
          <a:p>
            <a:pPr>
              <a:defRPr/>
            </a:pP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ftrace</a:t>
            </a:r>
            <a:r>
              <a:rPr lang="en-US" sz="2400" dirty="0" smtClean="0">
                <a:solidFill>
                  <a:srgbClr val="003399"/>
                </a:solidFill>
              </a:rPr>
              <a:t> </a:t>
            </a:r>
            <a:r>
              <a:rPr lang="en-US" sz="2400" dirty="0" smtClean="0"/>
              <a:t>is a feature consolidated tool based or prior tracing facilities in the kernel   </a:t>
            </a:r>
          </a:p>
          <a:p>
            <a:pPr>
              <a:defRPr/>
            </a:pPr>
            <a:r>
              <a:rPr lang="en-US" sz="2400" dirty="0"/>
              <a:t>Like </a:t>
            </a:r>
            <a:r>
              <a:rPr lang="en-US" sz="2400" dirty="0" err="1"/>
              <a:t>OProfile</a:t>
            </a:r>
            <a:r>
              <a:rPr lang="en-US" sz="2400" dirty="0"/>
              <a:t>, </a:t>
            </a:r>
            <a:r>
              <a:rPr lang="en-US" sz="2400" dirty="0" err="1"/>
              <a:t>ftrace</a:t>
            </a:r>
            <a:r>
              <a:rPr lang="en-US" sz="2400" dirty="0">
                <a:solidFill>
                  <a:srgbClr val="003399"/>
                </a:solidFill>
              </a:rPr>
              <a:t> </a:t>
            </a:r>
            <a:r>
              <a:rPr lang="en-US" sz="2400" dirty="0"/>
              <a:t>must be enabled in the kernel</a:t>
            </a:r>
          </a:p>
        </p:txBody>
      </p:sp>
    </p:spTree>
    <p:extLst>
      <p:ext uri="{BB962C8B-B14F-4D97-AF65-F5344CB8AC3E}">
        <p14:creationId xmlns:p14="http://schemas.microsoft.com/office/powerpoint/2010/main" val="40048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smtClean="0"/>
              <a:t>Graphing the Data via Kernelshark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x-none" sz="3200" dirty="0" err="1" smtClean="0"/>
              <a:t>kernelshark</a:t>
            </a:r>
            <a:r>
              <a:rPr lang="en-US" altLang="x-none" sz="3200" dirty="0" smtClean="0"/>
              <a:t> is a</a:t>
            </a:r>
            <a:br>
              <a:rPr lang="en-US" altLang="x-none" sz="3200" dirty="0" smtClean="0"/>
            </a:br>
            <a:r>
              <a:rPr lang="en-US" altLang="x-none" sz="3200" dirty="0" smtClean="0"/>
              <a:t>GUI that reads and </a:t>
            </a:r>
            <a:br>
              <a:rPr lang="en-US" altLang="x-none" sz="3200" dirty="0" smtClean="0"/>
            </a:br>
            <a:r>
              <a:rPr lang="en-US" altLang="x-none" sz="3200" dirty="0" smtClean="0"/>
              <a:t>plots the data from </a:t>
            </a:r>
            <a:br>
              <a:rPr lang="en-US" altLang="x-none" sz="3200" dirty="0" smtClean="0"/>
            </a:br>
            <a:r>
              <a:rPr lang="en-US" altLang="x-none" sz="3200" dirty="0" err="1" smtClean="0"/>
              <a:t>ftrace</a:t>
            </a:r>
            <a:endParaRPr lang="en-US" altLang="x-none" sz="3200" dirty="0" smtClean="0"/>
          </a:p>
          <a:p>
            <a:r>
              <a:rPr lang="en-US" altLang="x-none" sz="3200" dirty="0" smtClean="0"/>
              <a:t>Graphical output</a:t>
            </a:r>
            <a:br>
              <a:rPr lang="en-US" altLang="x-none" sz="3200" dirty="0" smtClean="0"/>
            </a:br>
            <a:r>
              <a:rPr lang="en-US" altLang="x-none" sz="3200" dirty="0" smtClean="0"/>
              <a:t>that is easy to </a:t>
            </a:r>
            <a:br>
              <a:rPr lang="en-US" altLang="x-none" sz="3200" dirty="0" smtClean="0"/>
            </a:br>
            <a:r>
              <a:rPr lang="en-US" altLang="x-none" sz="3200" dirty="0" smtClean="0"/>
              <a:t>include in reports</a:t>
            </a:r>
          </a:p>
          <a:p>
            <a:r>
              <a:rPr lang="en-US" altLang="x-none" sz="3200" dirty="0" err="1" smtClean="0"/>
              <a:t>Kernelshark</a:t>
            </a:r>
            <a:r>
              <a:rPr lang="en-US" altLang="x-none" sz="3200" dirty="0" smtClean="0"/>
              <a:t> v1.0 is </a:t>
            </a:r>
            <a:br>
              <a:rPr lang="en-US" altLang="x-none" sz="3200" dirty="0" smtClean="0"/>
            </a:br>
            <a:r>
              <a:rPr lang="en-US" altLang="x-none" sz="3200" dirty="0" smtClean="0"/>
              <a:t>now out!</a:t>
            </a:r>
          </a:p>
          <a:p>
            <a:pPr lvl="1"/>
            <a:r>
              <a:rPr lang="en-US" altLang="x-none" sz="2400" dirty="0" smtClean="0"/>
              <a:t>Based on </a:t>
            </a:r>
            <a:r>
              <a:rPr lang="en-US" altLang="x-none" sz="2400" dirty="0" err="1" smtClean="0"/>
              <a:t>Qt</a:t>
            </a:r>
            <a:r>
              <a:rPr lang="en-US" altLang="x-none" sz="2400" dirty="0" smtClean="0"/>
              <a:t> instead of original GTK version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46" y="1124086"/>
            <a:ext cx="6986897" cy="3640173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339987" y="4764259"/>
            <a:ext cx="1601256" cy="29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Clr>
                <a:srgbClr val="339933"/>
              </a:buClr>
              <a:buSzPct val="110000"/>
              <a:buFont typeface="Wingdings 2" pitchFamily="18" charset="2"/>
              <a:buBlip>
                <a:blip r:embed="rId3"/>
              </a:buBlip>
              <a:defRPr sz="32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39933"/>
              </a:buClr>
              <a:buFont typeface="Webdings" pitchFamily="18" charset="2"/>
              <a:buChar char="4"/>
              <a:defRPr sz="28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339933"/>
              </a:buClr>
              <a:buChar char="•"/>
              <a:defRPr sz="24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39933"/>
              </a:buClr>
              <a:buChar char="–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33"/>
              </a:buClr>
              <a:buChar char="»"/>
              <a:defRPr sz="2000">
                <a:solidFill>
                  <a:srgbClr val="003399"/>
                </a:solidFill>
                <a:latin typeface="Lucida Sans Unicode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x-none" sz="1100" dirty="0">
                <a:solidFill>
                  <a:schemeClr val="tx1"/>
                </a:solidFill>
                <a:latin typeface="Calibri" panose="020F0502020204030204" pitchFamily="34" charset="0"/>
              </a:rPr>
              <a:t>Source: kernelshark.org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742" y="4907888"/>
            <a:ext cx="1548245" cy="126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3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problem with Linux is not that there aren’t enough tools, but there are too many</a:t>
            </a:r>
          </a:p>
          <a:p>
            <a:pPr lvl="1"/>
            <a:r>
              <a:rPr lang="en-US" sz="2800" dirty="0" smtClean="0"/>
              <a:t>Some overlap as well</a:t>
            </a:r>
          </a:p>
          <a:p>
            <a:r>
              <a:rPr lang="en-US" sz="3600" dirty="0" smtClean="0"/>
              <a:t>Debugging is at least mostly done with </a:t>
            </a:r>
            <a:r>
              <a:rPr lang="en-US" sz="3600" dirty="0" err="1" smtClean="0"/>
              <a:t>gdb</a:t>
            </a:r>
            <a:endParaRPr lang="en-US" sz="3600" dirty="0" smtClean="0"/>
          </a:p>
          <a:p>
            <a:pPr lvl="1"/>
            <a:r>
              <a:rPr lang="en-US" sz="2800" dirty="0" smtClean="0"/>
              <a:t>However, never underestimate the power of a lowly LED and an oscilloscope </a:t>
            </a:r>
          </a:p>
          <a:p>
            <a:r>
              <a:rPr lang="en-US" sz="3600" dirty="0" err="1" smtClean="0"/>
              <a:t>gprof</a:t>
            </a:r>
            <a:r>
              <a:rPr lang="en-US" sz="3600" dirty="0" smtClean="0"/>
              <a:t>/</a:t>
            </a:r>
            <a:r>
              <a:rPr lang="en-US" sz="3600" dirty="0" err="1" smtClean="0"/>
              <a:t>gcov</a:t>
            </a:r>
            <a:r>
              <a:rPr lang="en-US" sz="3600" dirty="0" smtClean="0"/>
              <a:t> and strace/</a:t>
            </a:r>
            <a:r>
              <a:rPr lang="en-US" sz="3600" dirty="0" err="1" smtClean="0"/>
              <a:t>ltrace</a:t>
            </a:r>
            <a:r>
              <a:rPr lang="en-US" sz="3600" dirty="0" smtClean="0"/>
              <a:t> provide additional insights</a:t>
            </a:r>
          </a:p>
          <a:p>
            <a:r>
              <a:rPr lang="en-US" sz="3600" dirty="0" smtClean="0"/>
              <a:t>Then, </a:t>
            </a:r>
            <a:r>
              <a:rPr lang="en-US" sz="3600" dirty="0" err="1" smtClean="0"/>
              <a:t>ftrace</a:t>
            </a:r>
            <a:r>
              <a:rPr lang="en-US" sz="3600" dirty="0" smtClean="0"/>
              <a:t>/</a:t>
            </a:r>
            <a:r>
              <a:rPr lang="en-US" sz="3600" dirty="0" err="1" smtClean="0"/>
              <a:t>LTTng</a:t>
            </a:r>
            <a:r>
              <a:rPr lang="en-US" sz="3600" dirty="0" smtClean="0"/>
              <a:t> can show additional interactions with kernel space for a system-wide view 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426478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569177" y="1816208"/>
            <a:ext cx="9191884" cy="3875600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2857" y="5846165"/>
            <a:ext cx="1325160" cy="52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538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555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dirty="0" smtClean="0"/>
              <a:t>GDB </a:t>
            </a:r>
            <a:r>
              <a:rPr lang="en-US" altLang="x-none" dirty="0" smtClean="0"/>
              <a:t>Command Line </a:t>
            </a:r>
            <a:r>
              <a:rPr altLang="x-none" dirty="0" smtClean="0"/>
              <a:t>Debug Levels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x-none" sz="2400" b="1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g0 </a:t>
            </a:r>
            <a:r>
              <a:rPr lang="en-US" altLang="x-none" sz="2400" dirty="0"/>
              <a:t>will explicitly produce no debug information</a:t>
            </a:r>
          </a:p>
          <a:p>
            <a:pPr>
              <a:defRPr/>
            </a:pP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-g1 </a:t>
            </a:r>
            <a:r>
              <a:rPr lang="en-US" altLang="x-none" sz="2400" dirty="0"/>
              <a:t>produces minimal information, enough for making back traces, but no information about local variables and no line numbers</a:t>
            </a:r>
          </a:p>
          <a:p>
            <a:pPr>
              <a:defRPr/>
            </a:pP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-g2 </a:t>
            </a:r>
            <a:r>
              <a:rPr lang="en-US" altLang="x-none" sz="2400" dirty="0"/>
              <a:t>default debug level when not specified. Typically this will produce symbols, line </a:t>
            </a:r>
            <a:r>
              <a:rPr lang="en-US" altLang="x-none" sz="2400" dirty="0" smtClean="0"/>
              <a:t>numbers, etc. </a:t>
            </a:r>
            <a:r>
              <a:rPr lang="en-US" altLang="x-none" sz="2400" dirty="0"/>
              <a:t>needed for symbolic </a:t>
            </a:r>
            <a:r>
              <a:rPr lang="en-US" altLang="x-none" sz="2400" dirty="0" smtClean="0"/>
              <a:t>debugging</a:t>
            </a:r>
          </a:p>
          <a:p>
            <a:pPr lvl="1">
              <a:defRPr/>
            </a:pPr>
            <a:r>
              <a:rPr lang="en-US" altLang="x-none" sz="2000" dirty="0" smtClean="0"/>
              <a:t>This is the default for the -g option to the compiler</a:t>
            </a:r>
            <a:endParaRPr lang="en-US" altLang="x-none" sz="2000" dirty="0"/>
          </a:p>
          <a:p>
            <a:pPr>
              <a:defRPr/>
            </a:pPr>
            <a:r>
              <a:rPr lang="en-US" altLang="x-none" sz="2400" b="1" dirty="0">
                <a:latin typeface="Courier New" pitchFamily="49" charset="0"/>
                <a:cs typeface="Courier New" pitchFamily="49" charset="0"/>
              </a:rPr>
              <a:t>-g3 </a:t>
            </a:r>
            <a:r>
              <a:rPr lang="en-US" altLang="x-none" sz="2400" dirty="0"/>
              <a:t>includes extra information, such as all the macro definitions present in the </a:t>
            </a:r>
            <a:r>
              <a:rPr lang="en-US" altLang="x-none" sz="2400" dirty="0" smtClean="0"/>
              <a:t>program</a:t>
            </a:r>
          </a:p>
          <a:p>
            <a:pPr>
              <a:defRPr/>
            </a:pPr>
            <a:r>
              <a:rPr lang="en-US" altLang="x-none" sz="2400" dirty="0" smtClean="0"/>
              <a:t>And, the mac-daddy of options: </a:t>
            </a:r>
            <a:r>
              <a:rPr lang="en-US" altLang="x-none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-ggdb3</a:t>
            </a:r>
          </a:p>
          <a:p>
            <a:pPr lvl="1">
              <a:defRPr/>
            </a:pPr>
            <a:r>
              <a:rPr lang="en-US" altLang="x-none" sz="2000" dirty="0" smtClean="0"/>
              <a:t>This is like 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–g3</a:t>
            </a:r>
            <a:r>
              <a:rPr lang="en-US" altLang="x-none" sz="2000" dirty="0" smtClean="0"/>
              <a:t>, but generates debugging information specifically for </a:t>
            </a:r>
            <a:r>
              <a:rPr lang="en-US" altLang="x-none" sz="2000" dirty="0" err="1" smtClean="0"/>
              <a:t>gdb</a:t>
            </a:r>
            <a:r>
              <a:rPr lang="en-US" altLang="x-none" sz="2000" dirty="0" smtClean="0"/>
              <a:t> rather than normal COFF/XCOFF or DWARF 2 of </a:t>
            </a:r>
            <a:r>
              <a:rPr lang="en-US" altLang="x-none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-g</a:t>
            </a:r>
            <a:endParaRPr lang="en-US" altLang="x-none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887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Example Compile for GDB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dirty="0"/>
              <a:t>Example compilation to enable debugging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	$ arm-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linux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gnueabi-gcc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–ggdb3 –o hello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helloWorld.c</a:t>
            </a:r>
            <a:endParaRPr lang="en-US" sz="1200" dirty="0"/>
          </a:p>
          <a:p>
            <a:pPr>
              <a:defRPr/>
            </a:pPr>
            <a:r>
              <a:rPr lang="en-US" sz="2400" dirty="0"/>
              <a:t>Example for examining the debug info in ELF header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$ arm-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linux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gnueabi-objdump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-h hello</a:t>
            </a:r>
            <a:endParaRPr lang="en-US" sz="11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…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24 .comment      0000002a  00000000  00000000  00000a97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25 .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debug_aranges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00000020  00000000  00000000  00000ac1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26 .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debug_pubnames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00000031  00000000  00000000  00000ae1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27 .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debug_info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00000179  00000000  00000000  00000b12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28 .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debug_abbrev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000000d4  00000000  00000000  00000c8b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29 .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debug_line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000003ea  00000000  00000000  00000d5f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30 .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debug_frame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00000090  00000000  00000000  0000114c  2**2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31 .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debug_str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000000ea  00000000  00000000  000011dc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32 .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debug_loc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00000058  00000000  00000000  000012c6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33 .</a:t>
            </a:r>
            <a:r>
              <a:rPr lang="en-US" sz="1050" b="1" dirty="0" err="1">
                <a:latin typeface="Courier New" pitchFamily="49" charset="0"/>
                <a:cs typeface="Courier New" pitchFamily="49" charset="0"/>
              </a:rPr>
              <a:t>debug_macinfo</a:t>
            </a: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00009e52  00000000  00000000  0000131e  2**0</a:t>
            </a:r>
          </a:p>
          <a:p>
            <a:pPr lvl="1">
              <a:buFont typeface="Webdings" pitchFamily="18" charset="2"/>
              <a:buNone/>
              <a:defRPr/>
            </a:pPr>
            <a:r>
              <a:rPr lang="en-US" sz="1050" b="1" dirty="0">
                <a:latin typeface="Courier New" pitchFamily="49" charset="0"/>
                <a:cs typeface="Courier New" pitchFamily="49" charset="0"/>
              </a:rPr>
              <a:t>                  CONTENTS, READONLY, DEBUGGING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9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Running GDB CLI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When </a:t>
            </a:r>
            <a:r>
              <a:rPr lang="en-US" sz="2400" dirty="0" err="1"/>
              <a:t>gdb</a:t>
            </a:r>
            <a:r>
              <a:rPr lang="en-US" sz="2400" dirty="0"/>
              <a:t> is built from source, we will specify the host and target environments</a:t>
            </a:r>
          </a:p>
          <a:p>
            <a:pPr lvl="1">
              <a:defRPr/>
            </a:pPr>
            <a:r>
              <a:rPr lang="en-US" sz="2000" dirty="0"/>
              <a:t>Allows for Windows x Linux, x86 host x ARM target, etc.</a:t>
            </a:r>
          </a:p>
          <a:p>
            <a:pPr>
              <a:defRPr/>
            </a:pPr>
            <a:r>
              <a:rPr lang="en-US" sz="2400" dirty="0"/>
              <a:t>When running </a:t>
            </a:r>
            <a:r>
              <a:rPr lang="en-US" sz="2400" dirty="0" err="1"/>
              <a:t>gdb</a:t>
            </a:r>
            <a:r>
              <a:rPr lang="en-US" sz="2400" dirty="0"/>
              <a:t> from the CLI, we can just use the </a:t>
            </a:r>
            <a:r>
              <a:rPr lang="en-US" sz="2400" dirty="0" err="1"/>
              <a:t>gdb</a:t>
            </a:r>
            <a:r>
              <a:rPr lang="en-US" sz="2400" dirty="0"/>
              <a:t> command: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GNU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(Ubuntu 8.1-0ubuntu3) 8.1.0.20180409-git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Copyright (C) 2018 Free Software Foundation, Inc.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License GPLv3+: GNU GPL version 3 or later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&lt;http://gnu.org/licenses/gpl.html&gt;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This is free software: you are free to change and redistribute it.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There is NO WARRANTY, to the extent permitted by law.  Type "show copying"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 "show warranty" for details.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This GDB was configured as "x86_64-linux-gnu".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"show configuration" for configuration details.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bug reporting instructions, please see: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&lt;http://www.gnu.org/software/gdb/bugs/&gt;.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Find the GDB manual and other documentation resources online at: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&lt;http://www.gnu.org/software/gdb/documentation/&gt;.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help, type "help".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"apropos word" to search for commands related to "word". </a:t>
            </a:r>
          </a:p>
          <a:p>
            <a:pPr lvl="1" eaLnBrk="1" hangingPunct="1">
              <a:lnSpc>
                <a:spcPct val="80000"/>
              </a:lnSpc>
              <a:buFont typeface="Webdings" pitchFamily="18" charset="2"/>
              <a:buNone/>
              <a:defRPr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gdb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altLang="x-none" sz="500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609585" lvl="1" indent="0">
              <a:buNone/>
              <a:defRPr/>
            </a:pPr>
            <a:endParaRPr lang="en-US" sz="500" dirty="0"/>
          </a:p>
        </p:txBody>
      </p:sp>
    </p:spTree>
    <p:extLst>
      <p:ext uri="{BB962C8B-B14F-4D97-AF65-F5344CB8AC3E}">
        <p14:creationId xmlns:p14="http://schemas.microsoft.com/office/powerpoint/2010/main" val="21719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x-none" smtClean="0"/>
              <a:t>Running gdb in TUI Mode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TUI mode is a text-based user </a:t>
            </a:r>
            <a:r>
              <a:rPr lang="en-US" sz="2800" dirty="0" smtClean="0"/>
              <a:t>interface </a:t>
            </a:r>
            <a:r>
              <a:rPr lang="en-US" sz="2800" dirty="0" smtClean="0"/>
              <a:t>that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separates </a:t>
            </a:r>
            <a:r>
              <a:rPr lang="en-US" sz="2800" dirty="0" smtClean="0"/>
              <a:t>out the </a:t>
            </a:r>
            <a:r>
              <a:rPr lang="en-US" sz="2800" dirty="0" smtClean="0"/>
              <a:t>program </a:t>
            </a:r>
            <a:r>
              <a:rPr lang="en-US" sz="2800" dirty="0" smtClean="0"/>
              <a:t>text from the </a:t>
            </a:r>
            <a:r>
              <a:rPr lang="en-US" sz="2800" dirty="0" err="1" smtClean="0"/>
              <a:t>gdb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command line</a:t>
            </a:r>
          </a:p>
          <a:p>
            <a:pPr lvl="1">
              <a:defRPr/>
            </a:pPr>
            <a:r>
              <a:rPr lang="en-US" sz="2000" dirty="0" smtClean="0"/>
              <a:t>Uses curses</a:t>
            </a:r>
          </a:p>
          <a:p>
            <a:pPr>
              <a:defRPr/>
            </a:pPr>
            <a:r>
              <a:rPr lang="en-US" sz="2800" dirty="0" smtClean="0"/>
              <a:t>More clear cut than using the typical </a:t>
            </a:r>
            <a:br>
              <a:rPr lang="en-US" sz="2800" dirty="0" smtClean="0"/>
            </a:br>
            <a:r>
              <a:rPr lang="en-US" sz="2800" dirty="0" smtClean="0"/>
              <a:t>CLI, but maybe not as good as the </a:t>
            </a:r>
            <a:br>
              <a:rPr lang="en-US" sz="2800" dirty="0" smtClean="0"/>
            </a:br>
            <a:r>
              <a:rPr lang="en-US" sz="2800" dirty="0" smtClean="0"/>
              <a:t>GUIs for </a:t>
            </a:r>
            <a:r>
              <a:rPr lang="en-US" sz="2800" dirty="0" err="1" smtClean="0"/>
              <a:t>gdb</a:t>
            </a:r>
            <a:r>
              <a:rPr lang="en-US" sz="2800" dirty="0" smtClean="0"/>
              <a:t> like </a:t>
            </a:r>
            <a:r>
              <a:rPr lang="en-US" sz="2800" dirty="0" err="1" smtClean="0"/>
              <a:t>ddd</a:t>
            </a: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You can start </a:t>
            </a:r>
            <a:r>
              <a:rPr lang="en-US" sz="2800" dirty="0" err="1" smtClean="0"/>
              <a:t>gdb</a:t>
            </a:r>
            <a:r>
              <a:rPr lang="en-US" sz="2800" dirty="0" smtClean="0"/>
              <a:t> in TUI mode using the </a:t>
            </a:r>
            <a:br>
              <a:rPr lang="en-US" sz="2800" dirty="0" smtClean="0"/>
            </a:br>
            <a:r>
              <a:rPr lang="en-US" sz="2800" dirty="0" smtClean="0"/>
              <a:t>--</a:t>
            </a:r>
            <a:r>
              <a:rPr lang="en-US" sz="2800" dirty="0" err="1" smtClean="0"/>
              <a:t>tui</a:t>
            </a:r>
            <a:r>
              <a:rPr lang="en-US" sz="2800" dirty="0" smtClean="0"/>
              <a:t> command line argument</a:t>
            </a:r>
          </a:p>
          <a:p>
            <a:pPr>
              <a:defRPr/>
            </a:pPr>
            <a:r>
              <a:rPr lang="en-US" sz="2800" dirty="0" smtClean="0"/>
              <a:t>You can switch in and out of TUI mode </a:t>
            </a:r>
            <a:br>
              <a:rPr lang="en-US" sz="2800" dirty="0" smtClean="0"/>
            </a:br>
            <a:r>
              <a:rPr lang="en-US" sz="2800" dirty="0" smtClean="0"/>
              <a:t>using &lt;CTRL&gt; X A keyboard sequence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057" y="863972"/>
            <a:ext cx="3952504" cy="453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7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3558</Words>
  <Application>Microsoft Office PowerPoint</Application>
  <PresentationFormat>Custom</PresentationFormat>
  <Paragraphs>592</Paragraphs>
  <Slides>55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Office Theme</vt:lpstr>
      <vt:lpstr>1_Office Theme</vt:lpstr>
      <vt:lpstr>PowerPoint Presentation</vt:lpstr>
      <vt:lpstr>Speaker/Author Details</vt:lpstr>
      <vt:lpstr>What We Will Talk About…</vt:lpstr>
      <vt:lpstr>Debugging Tool Classes</vt:lpstr>
      <vt:lpstr>The GNU Project</vt:lpstr>
      <vt:lpstr>GDB Command Line Debug Levels</vt:lpstr>
      <vt:lpstr>Example Compile for GDB  </vt:lpstr>
      <vt:lpstr>Running GDB CLI</vt:lpstr>
      <vt:lpstr>Running gdb in TUI Mode</vt:lpstr>
      <vt:lpstr>GDB GUIs</vt:lpstr>
      <vt:lpstr>ddd Front End GUI</vt:lpstr>
      <vt:lpstr>Example Help Output</vt:lpstr>
      <vt:lpstr>Command Definition and Macros</vt:lpstr>
      <vt:lpstr>gdb Scripts</vt:lpstr>
      <vt:lpstr>Embedded Python Engine</vt:lpstr>
      <vt:lpstr>Working with Signals via gdb</vt:lpstr>
      <vt:lpstr>Load/Execute Your Code</vt:lpstr>
      <vt:lpstr>Attach to a Running Program</vt:lpstr>
      <vt:lpstr>Examining Code</vt:lpstr>
      <vt:lpstr>Calling Functions Interactively</vt:lpstr>
      <vt:lpstr>Setting Variables</vt:lpstr>
      <vt:lpstr>Printing Expressions</vt:lpstr>
      <vt:lpstr>Examine Memory at Address</vt:lpstr>
      <vt:lpstr>Setting Breakpoints</vt:lpstr>
      <vt:lpstr>Stepping Through Code</vt:lpstr>
      <vt:lpstr>Watchpoints</vt:lpstr>
      <vt:lpstr>Debugging Threads</vt:lpstr>
      <vt:lpstr>Generating “Core Dumps”</vt:lpstr>
      <vt:lpstr>Using the Core File</vt:lpstr>
      <vt:lpstr>Remote Debugging with gdb/gdbserver</vt:lpstr>
      <vt:lpstr>gdb/gdbserver Cross Debug Example</vt:lpstr>
      <vt:lpstr>strace/ltrace</vt:lpstr>
      <vt:lpstr>Using strace to Watch System Calls</vt:lpstr>
      <vt:lpstr>Example strace Output</vt:lpstr>
      <vt:lpstr>strace – Where is time being spent?</vt:lpstr>
      <vt:lpstr>ltrace</vt:lpstr>
      <vt:lpstr>Procfs</vt:lpstr>
      <vt:lpstr>What is Valgrind?</vt:lpstr>
      <vt:lpstr>Valgrind</vt:lpstr>
      <vt:lpstr>Zooming in on User Space: gprof</vt:lpstr>
      <vt:lpstr>Profiling Via Code Coverage</vt:lpstr>
      <vt:lpstr>Example gcov Execution</vt:lpstr>
      <vt:lpstr>Branch Annotated Source</vt:lpstr>
      <vt:lpstr>LTTng 2.x</vt:lpstr>
      <vt:lpstr>LTTng Tracer Architecture</vt:lpstr>
      <vt:lpstr>LTTng-UST </vt:lpstr>
      <vt:lpstr>LTTng Eclipse Plug-in</vt:lpstr>
      <vt:lpstr>OProfile</vt:lpstr>
      <vt:lpstr>OProfile Sample Output</vt:lpstr>
      <vt:lpstr>What is Ftrace?</vt:lpstr>
      <vt:lpstr>What is Ftrace? #2</vt:lpstr>
      <vt:lpstr>Graphing the Data via Kernelshark</vt:lpstr>
      <vt:lpstr>Summary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Cassandra Reyes-Jones</dc:creator>
  <cp:lastModifiedBy>mike</cp:lastModifiedBy>
  <cp:revision>54</cp:revision>
  <dcterms:created xsi:type="dcterms:W3CDTF">2020-05-26T17:30:10Z</dcterms:created>
  <dcterms:modified xsi:type="dcterms:W3CDTF">2020-06-23T00:54:23Z</dcterms:modified>
</cp:coreProperties>
</file>